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9"/>
  </p:notesMasterIdLst>
  <p:sldIdLst>
    <p:sldId id="265" r:id="rId2"/>
    <p:sldId id="258" r:id="rId3"/>
    <p:sldId id="261" r:id="rId4"/>
    <p:sldId id="260" r:id="rId5"/>
    <p:sldId id="259" r:id="rId6"/>
    <p:sldId id="262" r:id="rId7"/>
    <p:sldId id="263" r:id="rId8"/>
  </p:sldIdLst>
  <p:sldSz cx="12192000" cy="6858000"/>
  <p:notesSz cx="6811963" cy="99425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Försäljning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913-4A92-A9FE-F9364B35393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913-4A92-A9FE-F9364B35393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913-4A92-A9FE-F9364B35393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DBEE-49C9-B70A-87BDA9AFEC1B}"/>
              </c:ext>
            </c:extLst>
          </c:dPt>
          <c:dLbls>
            <c:dLbl>
              <c:idx val="3"/>
              <c:layout>
                <c:manualLayout>
                  <c:x val="8.7969560864827781E-2"/>
                  <c:y val="-0.131249991926058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BEE-49C9-B70A-87BDA9AFEC1B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Blad1!$A$2:$A$5</c:f>
              <c:strCache>
                <c:ptCount val="4"/>
                <c:pt idx="0">
                  <c:v>Egen bevakning</c:v>
                </c:pt>
                <c:pt idx="1">
                  <c:v>Inköpsförslag</c:v>
                </c:pt>
                <c:pt idx="2">
                  <c:v>Omvandlade fjärrlån</c:v>
                </c:pt>
                <c:pt idx="3">
                  <c:v>Ersättningsexemplar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47.94</c:v>
                </c:pt>
                <c:pt idx="1">
                  <c:v>37.56</c:v>
                </c:pt>
                <c:pt idx="2">
                  <c:v>13.65</c:v>
                </c:pt>
                <c:pt idx="3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2C-4F7B-A15B-B67507468F4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338583721768709"/>
          <c:y val="0.31501271438159972"/>
          <c:w val="0.18661416278231296"/>
          <c:h val="0.34653688813134298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Kolumn1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E40-4920-AB7B-874BFDA3734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E40-4920-AB7B-874BFDA3734D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Har lånats</c:v>
                </c:pt>
                <c:pt idx="1">
                  <c:v>Noll utlån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73</c:v>
                </c:pt>
                <c:pt idx="1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E40-4920-AB7B-874BFDA3734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82895752614256546"/>
          <c:y val="1.5927467733291418E-2"/>
          <c:w val="0.16310596592092655"/>
          <c:h val="0.18281681238279099"/>
        </c:manualLayout>
      </c:layout>
      <c:overlay val="1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772837962041753E-2"/>
          <c:y val="9.757426472294134E-2"/>
          <c:w val="0.89175303448079823"/>
          <c:h val="0.82092805096361776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Blad1!$A$1:$A$5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Blad1!$B$1:$B$5</c:f>
              <c:numCache>
                <c:formatCode>General</c:formatCode>
                <c:ptCount val="5"/>
                <c:pt idx="0">
                  <c:v>2.2000000000000002</c:v>
                </c:pt>
                <c:pt idx="1">
                  <c:v>1.68</c:v>
                </c:pt>
                <c:pt idx="2">
                  <c:v>1.28</c:v>
                </c:pt>
                <c:pt idx="3">
                  <c:v>0.83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5D-45E1-BA46-802C80AE92D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677724991"/>
        <c:axId val="677727871"/>
      </c:barChart>
      <c:catAx>
        <c:axId val="6777249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77727871"/>
        <c:crosses val="autoZero"/>
        <c:auto val="1"/>
        <c:lblAlgn val="ctr"/>
        <c:lblOffset val="100"/>
        <c:noMultiLvlLbl val="0"/>
      </c:catAx>
      <c:valAx>
        <c:axId val="6777278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777249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noProof="0" dirty="0"/>
              <a:t>Egen bevakning</a:t>
            </a:r>
          </a:p>
        </c:rich>
      </c:tx>
      <c:layout>
        <c:manualLayout>
          <c:xMode val="edge"/>
          <c:yMode val="edge"/>
          <c:x val="8.4016596543239966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>
        <c:manualLayout>
          <c:layoutTarget val="inner"/>
          <c:xMode val="edge"/>
          <c:yMode val="edge"/>
          <c:x val="0.17438379926819494"/>
          <c:y val="0.21944753736079947"/>
          <c:w val="0.74911103232889964"/>
          <c:h val="0.78055246263920053"/>
        </c:manualLayout>
      </c:layout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Eget inköp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84F-47E0-8BCA-C0E94F7DCFB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884F-47E0-8BCA-C0E94F7DCFB4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Har lånats</c:v>
                </c:pt>
                <c:pt idx="1">
                  <c:v>Noll utlån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58</c:v>
                </c:pt>
                <c:pt idx="1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4F-47E0-8BCA-C0E94F7DCFB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Inköpsförslag</a:t>
            </a:r>
          </a:p>
        </c:rich>
      </c:tx>
      <c:layout>
        <c:manualLayout>
          <c:xMode val="edge"/>
          <c:yMode val="edge"/>
          <c:x val="0.3277449076015877"/>
          <c:y val="8.0073922364083186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>
        <c:manualLayout>
          <c:layoutTarget val="inner"/>
          <c:xMode val="edge"/>
          <c:yMode val="edge"/>
          <c:x val="0.20350863278326087"/>
          <c:y val="0.1713468523493151"/>
          <c:w val="0.59298304425199899"/>
          <c:h val="0.66026685010009378"/>
        </c:manualLayout>
      </c:layout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Inköpsförslag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366-4245-AC88-E333E3A5291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87C-42FE-A261-E80974A23578}"/>
              </c:ext>
            </c:extLst>
          </c:dPt>
          <c:dLbls>
            <c:dLbl>
              <c:idx val="1"/>
              <c:layout>
                <c:manualLayout>
                  <c:x val="8.5102637491151947E-2"/>
                  <c:y val="5.257968459068810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87C-42FE-A261-E80974A23578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Har lånats </c:v>
                </c:pt>
                <c:pt idx="1">
                  <c:v>Noll utlån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87</c:v>
                </c:pt>
                <c:pt idx="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7C-42FE-A261-E80974A2357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Omvandlade fjärrlån</a:t>
            </a:r>
          </a:p>
        </c:rich>
      </c:tx>
      <c:layout>
        <c:manualLayout>
          <c:xMode val="edge"/>
          <c:yMode val="edge"/>
          <c:x val="0.28566115641911433"/>
          <c:y val="0.176501906552903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>
        <c:manualLayout>
          <c:layoutTarget val="inner"/>
          <c:xMode val="edge"/>
          <c:yMode val="edge"/>
          <c:x val="0.27824647824666504"/>
          <c:y val="0.26419106063092812"/>
          <c:w val="0.50829598874566007"/>
          <c:h val="0.67704400484165739"/>
        </c:manualLayout>
      </c:layout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Omvandlade fjärrlån</c:v>
                </c:pt>
              </c:strCache>
            </c:strRef>
          </c:tx>
          <c:explosion val="4"/>
          <c:dPt>
            <c:idx val="0"/>
            <c:bubble3D val="0"/>
            <c:explosion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369-45FE-A53F-5508644BA53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6369-45FE-A53F-5508644BA53C}"/>
              </c:ext>
            </c:extLst>
          </c:dPt>
          <c:dLbls>
            <c:dLbl>
              <c:idx val="1"/>
              <c:layout>
                <c:manualLayout>
                  <c:x val="7.1843745617809734E-2"/>
                  <c:y val="7.000124744205940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369-45FE-A53F-5508644BA53C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Har lånats</c:v>
                </c:pt>
                <c:pt idx="1">
                  <c:v>Noll utlån 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91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69-45FE-A53F-5508644BA53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C313CC-FE16-47FD-96E2-3DFB5F8519EC}" type="datetimeFigureOut">
              <a:rPr lang="sv-SE" smtClean="0"/>
              <a:t>2025-05-15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1197" y="4784835"/>
            <a:ext cx="544957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8536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633FF0-5304-4781-A998-3491281962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8887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39700" y="1350963"/>
            <a:ext cx="6486525" cy="3649662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5E876-65C8-47A0-A209-D76434D39B73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5762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Medelvärde 1,53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633FF0-5304-4781-A998-34912819624B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2336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633FF0-5304-4781-A998-34912819624B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3888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>
            <a:extLst>
              <a:ext uri="{FF2B5EF4-FFF2-40B4-BE49-F238E27FC236}">
                <a16:creationId xmlns:a16="http://schemas.microsoft.com/office/drawing/2014/main" id="{5B9A4053-2FB8-3342-B60D-7FC2648537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10" b="15718"/>
          <a:stretch/>
        </p:blipFill>
        <p:spPr>
          <a:xfrm>
            <a:off x="192088" y="188913"/>
            <a:ext cx="11807825" cy="648017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CC78BE5A-F044-6E4A-86D0-B28B85339425}"/>
              </a:ext>
            </a:extLst>
          </p:cNvPr>
          <p:cNvSpPr/>
          <p:nvPr/>
        </p:nvSpPr>
        <p:spPr>
          <a:xfrm>
            <a:off x="5439210" y="1484556"/>
            <a:ext cx="6752790" cy="1302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A73B72C7-EA56-AA4A-8362-7A93E61ED5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3855" y="1522858"/>
            <a:ext cx="4967636" cy="63976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800" b="0" i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sv-SE" dirty="0"/>
              <a:t>Enradig titel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3A8EFBAE-371E-E046-8879-6F2B8A74E5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1761" y="1632438"/>
            <a:ext cx="808477" cy="993215"/>
          </a:xfrm>
          <a:prstGeom prst="rect">
            <a:avLst/>
          </a:prstGeom>
        </p:spPr>
      </p:pic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4BB7ED9B-1D2D-7541-ABE9-750F505D44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3854" y="2430010"/>
            <a:ext cx="5146059" cy="34941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 b="1" cap="all" spc="50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Undertext, t ex namn, institution, årtal </a:t>
            </a:r>
            <a:r>
              <a:rPr lang="sv-SE" dirty="0" err="1"/>
              <a:t>etc</a:t>
            </a:r>
            <a:endParaRPr lang="sv-SE" dirty="0"/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6EB25FC1-ABE1-A344-8F65-DA7EE26B4227}"/>
              </a:ext>
            </a:extLst>
          </p:cNvPr>
          <p:cNvCxnSpPr>
            <a:cxnSpLocks/>
          </p:cNvCxnSpPr>
          <p:nvPr/>
        </p:nvCxnSpPr>
        <p:spPr>
          <a:xfrm>
            <a:off x="6853855" y="2313232"/>
            <a:ext cx="514605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Bildobjekt 22">
            <a:extLst>
              <a:ext uri="{FF2B5EF4-FFF2-40B4-BE49-F238E27FC236}">
                <a16:creationId xmlns:a16="http://schemas.microsoft.com/office/drawing/2014/main" id="{E67EF931-F7AE-D74F-A8D9-A4EA6F2817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475" y="4227755"/>
            <a:ext cx="2817525" cy="263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07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FDE34647-2FEA-054E-80E8-C0FCC8DEB358}"/>
              </a:ext>
            </a:extLst>
          </p:cNvPr>
          <p:cNvSpPr/>
          <p:nvPr/>
        </p:nvSpPr>
        <p:spPr>
          <a:xfrm>
            <a:off x="192088" y="187656"/>
            <a:ext cx="11807825" cy="64814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7EF249A-9390-B74A-A9AA-63DC6BE92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EBD609-C4E6-3548-9EEB-0745E63C9BF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20000" y="2159999"/>
            <a:ext cx="8820000" cy="3960000"/>
          </a:xfrm>
        </p:spPr>
        <p:txBody>
          <a:bodyPr/>
          <a:lstStyle>
            <a:lvl1pPr>
              <a:buClr>
                <a:schemeClr val="accent6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6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6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6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6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accent6"/>
              </a:buClr>
              <a:defRPr>
                <a:solidFill>
                  <a:schemeClr val="bg1"/>
                </a:solidFill>
              </a:defRPr>
            </a:lvl6pPr>
            <a:lvl7pPr marL="2743200" indent="0">
              <a:buNone/>
              <a:defRPr/>
            </a:lvl7pPr>
          </a:lstStyle>
          <a:p>
            <a:r>
              <a:rPr lang="sv-SE" dirty="0"/>
              <a:t>Brödtext nivå 1</a:t>
            </a:r>
          </a:p>
          <a:p>
            <a:pPr lvl="1"/>
            <a:r>
              <a:rPr lang="sv-SE" dirty="0"/>
              <a:t>Brödtext nivå 2</a:t>
            </a:r>
          </a:p>
          <a:p>
            <a:pPr lvl="2"/>
            <a:r>
              <a:rPr lang="sv-SE" dirty="0"/>
              <a:t>Brödtext nivå 3</a:t>
            </a:r>
          </a:p>
          <a:p>
            <a:pPr lvl="3"/>
            <a:r>
              <a:rPr lang="sv-SE" dirty="0"/>
              <a:t>Brödtext nivå 4</a:t>
            </a:r>
          </a:p>
          <a:p>
            <a:pPr lvl="4"/>
            <a:r>
              <a:rPr lang="sv-SE" dirty="0"/>
              <a:t>Brödtext nivå 5</a:t>
            </a:r>
          </a:p>
          <a:p>
            <a:pPr lvl="5"/>
            <a:r>
              <a:rPr lang="sv-SE" dirty="0"/>
              <a:t>Brödtext nivå 6</a:t>
            </a:r>
          </a:p>
        </p:txBody>
      </p:sp>
    </p:spTree>
    <p:extLst>
      <p:ext uri="{BB962C8B-B14F-4D97-AF65-F5344CB8AC3E}">
        <p14:creationId xmlns:p14="http://schemas.microsoft.com/office/powerpoint/2010/main" val="3874319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ör skrymmande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EF249A-9390-B74A-A9AA-63DC6BE92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000" y="359999"/>
            <a:ext cx="8820000" cy="1199860"/>
          </a:xfrm>
        </p:spPr>
        <p:txBody>
          <a:bodyPr bIns="0" anchor="ctr" anchorCtr="0">
            <a:normAutofit/>
          </a:bodyPr>
          <a:lstStyle>
            <a:lvl1pPr>
              <a:defRPr sz="48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EBD609-C4E6-3548-9EEB-0745E63C9BF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20000" y="1559859"/>
            <a:ext cx="8820000" cy="4560140"/>
          </a:xfrm>
        </p:spPr>
        <p:txBody>
          <a:bodyPr/>
          <a:lstStyle>
            <a:lvl7pPr marL="2743200" indent="0">
              <a:buNone/>
              <a:defRPr/>
            </a:lvl7pPr>
          </a:lstStyle>
          <a:p>
            <a:r>
              <a:rPr lang="sv-SE" dirty="0"/>
              <a:t>Brödtext nivå 1</a:t>
            </a:r>
          </a:p>
          <a:p>
            <a:pPr lvl="1"/>
            <a:r>
              <a:rPr lang="sv-SE" dirty="0"/>
              <a:t>Brödtext nivå 2</a:t>
            </a:r>
          </a:p>
          <a:p>
            <a:pPr lvl="2"/>
            <a:r>
              <a:rPr lang="sv-SE" dirty="0"/>
              <a:t>Brödtext nivå 3</a:t>
            </a:r>
          </a:p>
          <a:p>
            <a:pPr lvl="3"/>
            <a:r>
              <a:rPr lang="sv-SE" dirty="0"/>
              <a:t>Brödtext nivå 4</a:t>
            </a:r>
          </a:p>
          <a:p>
            <a:pPr lvl="4"/>
            <a:r>
              <a:rPr lang="sv-SE" dirty="0"/>
              <a:t>Brödtext nivå 5</a:t>
            </a:r>
          </a:p>
          <a:p>
            <a:pPr lvl="5"/>
            <a:r>
              <a:rPr lang="sv-SE" dirty="0"/>
              <a:t>Brödtext nivå 6</a:t>
            </a:r>
          </a:p>
        </p:txBody>
      </p:sp>
    </p:spTree>
    <p:extLst>
      <p:ext uri="{BB962C8B-B14F-4D97-AF65-F5344CB8AC3E}">
        <p14:creationId xmlns:p14="http://schemas.microsoft.com/office/powerpoint/2010/main" val="2634426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ör skrymmande grafik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D81A3E1B-C332-BE46-9FEB-739A7F90AAC9}"/>
              </a:ext>
            </a:extLst>
          </p:cNvPr>
          <p:cNvSpPr/>
          <p:nvPr/>
        </p:nvSpPr>
        <p:spPr>
          <a:xfrm>
            <a:off x="192088" y="187656"/>
            <a:ext cx="11807825" cy="64814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7EF249A-9390-B74A-A9AA-63DC6BE92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000" y="359999"/>
            <a:ext cx="8820000" cy="1199860"/>
          </a:xfrm>
        </p:spPr>
        <p:txBody>
          <a:bodyPr bIns="0"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EBD609-C4E6-3548-9EEB-0745E63C9BF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20000" y="1559859"/>
            <a:ext cx="8820000" cy="4560140"/>
          </a:xfrm>
        </p:spPr>
        <p:txBody>
          <a:bodyPr/>
          <a:lstStyle>
            <a:lvl1pPr>
              <a:buClr>
                <a:schemeClr val="accent6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6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6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6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6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accent6"/>
              </a:buClr>
              <a:defRPr>
                <a:solidFill>
                  <a:schemeClr val="bg1"/>
                </a:solidFill>
              </a:defRPr>
            </a:lvl6pPr>
            <a:lvl7pPr marL="2743200" indent="0">
              <a:buNone/>
              <a:defRPr/>
            </a:lvl7pPr>
          </a:lstStyle>
          <a:p>
            <a:r>
              <a:rPr lang="sv-SE" dirty="0"/>
              <a:t>Brödtext nivå 1</a:t>
            </a:r>
          </a:p>
          <a:p>
            <a:pPr lvl="1"/>
            <a:r>
              <a:rPr lang="sv-SE" dirty="0"/>
              <a:t>Brödtext nivå 2</a:t>
            </a:r>
          </a:p>
          <a:p>
            <a:pPr lvl="2"/>
            <a:r>
              <a:rPr lang="sv-SE" dirty="0"/>
              <a:t>Brödtext nivå 3</a:t>
            </a:r>
          </a:p>
          <a:p>
            <a:pPr lvl="3"/>
            <a:r>
              <a:rPr lang="sv-SE" dirty="0"/>
              <a:t>Brödtext nivå 4</a:t>
            </a:r>
          </a:p>
          <a:p>
            <a:pPr lvl="4"/>
            <a:r>
              <a:rPr lang="sv-SE" dirty="0"/>
              <a:t>Brödtext nivå 5</a:t>
            </a:r>
          </a:p>
          <a:p>
            <a:pPr lvl="5"/>
            <a:r>
              <a:rPr lang="sv-SE" dirty="0"/>
              <a:t>Brödtext nivå 6</a:t>
            </a:r>
          </a:p>
        </p:txBody>
      </p:sp>
    </p:spTree>
    <p:extLst>
      <p:ext uri="{BB962C8B-B14F-4D97-AF65-F5344CB8AC3E}">
        <p14:creationId xmlns:p14="http://schemas.microsoft.com/office/powerpoint/2010/main" val="144014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ör jättemyck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EF249A-9390-B74A-A9AA-63DC6BE92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0000" y="188914"/>
            <a:ext cx="10440000" cy="1071086"/>
          </a:xfrm>
        </p:spPr>
        <p:txBody>
          <a:bodyPr bIns="0" anchor="ctr" anchorCtr="0">
            <a:normAutofit/>
          </a:bodyPr>
          <a:lstStyle>
            <a:lvl1pPr>
              <a:defRPr sz="4800"/>
            </a:lvl1pPr>
          </a:lstStyle>
          <a:p>
            <a:r>
              <a:rPr lang="sv-SE" dirty="0"/>
              <a:t>För jättemycket text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EBD609-C4E6-3548-9EEB-0745E63C9BF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00000" y="1259998"/>
            <a:ext cx="10440000" cy="5409090"/>
          </a:xfrm>
        </p:spPr>
        <p:txBody>
          <a:bodyPr/>
          <a:lstStyle>
            <a:lvl7pPr marL="2743200" indent="0">
              <a:buNone/>
              <a:defRPr/>
            </a:lvl7pPr>
          </a:lstStyle>
          <a:p>
            <a:r>
              <a:rPr lang="sv-SE" dirty="0"/>
              <a:t>Brödtext nivå 1</a:t>
            </a:r>
          </a:p>
          <a:p>
            <a:pPr lvl="1"/>
            <a:r>
              <a:rPr lang="sv-SE" dirty="0"/>
              <a:t>Brödtext nivå 2</a:t>
            </a:r>
          </a:p>
          <a:p>
            <a:pPr lvl="2"/>
            <a:r>
              <a:rPr lang="sv-SE" dirty="0"/>
              <a:t>Brödtext nivå 3</a:t>
            </a:r>
          </a:p>
          <a:p>
            <a:pPr lvl="3"/>
            <a:r>
              <a:rPr lang="sv-SE" dirty="0"/>
              <a:t>Brödtext nivå 4</a:t>
            </a:r>
          </a:p>
          <a:p>
            <a:pPr lvl="4"/>
            <a:r>
              <a:rPr lang="sv-SE" dirty="0"/>
              <a:t>Brödtext nivå 5</a:t>
            </a:r>
          </a:p>
          <a:p>
            <a:pPr lvl="5"/>
            <a:r>
              <a:rPr lang="sv-SE" dirty="0"/>
              <a:t>Brödtext nivå 6</a:t>
            </a:r>
          </a:p>
        </p:txBody>
      </p:sp>
    </p:spTree>
    <p:extLst>
      <p:ext uri="{BB962C8B-B14F-4D97-AF65-F5344CB8AC3E}">
        <p14:creationId xmlns:p14="http://schemas.microsoft.com/office/powerpoint/2010/main" val="2750150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ör jättemycket text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4E7D8CD1-C060-BC4F-99D0-93925AD78847}"/>
              </a:ext>
            </a:extLst>
          </p:cNvPr>
          <p:cNvSpPr/>
          <p:nvPr/>
        </p:nvSpPr>
        <p:spPr>
          <a:xfrm>
            <a:off x="192088" y="187656"/>
            <a:ext cx="11807825" cy="64814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7EF249A-9390-B74A-A9AA-63DC6BE92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0000" y="188914"/>
            <a:ext cx="10440000" cy="1071086"/>
          </a:xfrm>
        </p:spPr>
        <p:txBody>
          <a:bodyPr bIns="0"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För jättemycket text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EBD609-C4E6-3548-9EEB-0745E63C9BF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00000" y="1259998"/>
            <a:ext cx="10440000" cy="5409089"/>
          </a:xfrm>
        </p:spPr>
        <p:txBody>
          <a:bodyPr/>
          <a:lstStyle>
            <a:lvl1pPr>
              <a:buClr>
                <a:schemeClr val="accent6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6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6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6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6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accent6"/>
              </a:buClr>
              <a:defRPr>
                <a:solidFill>
                  <a:schemeClr val="bg1"/>
                </a:solidFill>
              </a:defRPr>
            </a:lvl6pPr>
            <a:lvl7pPr marL="2743200" indent="0">
              <a:buNone/>
              <a:defRPr/>
            </a:lvl7pPr>
          </a:lstStyle>
          <a:p>
            <a:r>
              <a:rPr lang="sv-SE" dirty="0"/>
              <a:t>Brödtext nivå 1</a:t>
            </a:r>
          </a:p>
          <a:p>
            <a:pPr lvl="1"/>
            <a:r>
              <a:rPr lang="sv-SE" dirty="0"/>
              <a:t>Brödtext nivå 2</a:t>
            </a:r>
          </a:p>
          <a:p>
            <a:pPr lvl="2"/>
            <a:r>
              <a:rPr lang="sv-SE" dirty="0"/>
              <a:t>Brödtext nivå 3</a:t>
            </a:r>
          </a:p>
          <a:p>
            <a:pPr lvl="3"/>
            <a:r>
              <a:rPr lang="sv-SE" dirty="0"/>
              <a:t>Brödtext nivå 4</a:t>
            </a:r>
          </a:p>
          <a:p>
            <a:pPr lvl="4"/>
            <a:r>
              <a:rPr lang="sv-SE" dirty="0"/>
              <a:t>Brödtext nivå 5</a:t>
            </a:r>
          </a:p>
          <a:p>
            <a:pPr lvl="5"/>
            <a:r>
              <a:rPr lang="sv-SE" dirty="0"/>
              <a:t>Brödtext nivå 6</a:t>
            </a:r>
          </a:p>
        </p:txBody>
      </p:sp>
    </p:spTree>
    <p:extLst>
      <p:ext uri="{BB962C8B-B14F-4D97-AF65-F5344CB8AC3E}">
        <p14:creationId xmlns:p14="http://schemas.microsoft.com/office/powerpoint/2010/main" val="2806241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+ textruta s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BA0ABDCC-D188-2F40-92DB-269FBA094FC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2088" y="188913"/>
            <a:ext cx="11807825" cy="6480175"/>
          </a:xfrm>
          <a:solidFill>
            <a:schemeClr val="bg2"/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E046CE9-72AE-E244-87D3-B62AED9EB8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47640" y="4695972"/>
            <a:ext cx="5444359" cy="1389681"/>
          </a:xfrm>
          <a:solidFill>
            <a:schemeClr val="bg1"/>
          </a:solidFill>
        </p:spPr>
        <p:txBody>
          <a:bodyPr wrap="square" lIns="540000" tIns="432000" rIns="360000" bIns="540000" anchor="b" anchorCtr="0">
            <a:spAutoFit/>
          </a:bodyPr>
          <a:lstStyle>
            <a:lvl1pPr marL="0" indent="0">
              <a:spcBef>
                <a:spcPts val="0"/>
              </a:spcBef>
              <a:buNone/>
              <a:defRPr sz="2600" b="0" i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sv-SE" dirty="0"/>
              <a:t>Skriv text här </a:t>
            </a:r>
          </a:p>
        </p:txBody>
      </p:sp>
    </p:spTree>
    <p:extLst>
      <p:ext uri="{BB962C8B-B14F-4D97-AF65-F5344CB8AC3E}">
        <p14:creationId xmlns:p14="http://schemas.microsoft.com/office/powerpoint/2010/main" val="626466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+ textruta li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BA0ABDCC-D188-2F40-92DB-269FBA094FC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2088" y="188913"/>
            <a:ext cx="11807825" cy="6480175"/>
          </a:xfrm>
          <a:solidFill>
            <a:schemeClr val="bg2"/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E046CE9-72AE-E244-87D3-B62AED9EB8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75613" y="4695972"/>
            <a:ext cx="4116386" cy="1389681"/>
          </a:xfrm>
          <a:solidFill>
            <a:schemeClr val="bg1"/>
          </a:solidFill>
        </p:spPr>
        <p:txBody>
          <a:bodyPr wrap="square" lIns="540000" tIns="432000" rIns="360000" bIns="540000" anchor="b" anchorCtr="0">
            <a:spAutoFit/>
          </a:bodyPr>
          <a:lstStyle>
            <a:lvl1pPr marL="0" indent="0">
              <a:spcBef>
                <a:spcPts val="0"/>
              </a:spcBef>
              <a:buNone/>
              <a:defRPr sz="2600" b="0" i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sv-SE" dirty="0"/>
              <a:t>Skriv text här</a:t>
            </a:r>
          </a:p>
        </p:txBody>
      </p:sp>
    </p:spTree>
    <p:extLst>
      <p:ext uri="{BB962C8B-B14F-4D97-AF65-F5344CB8AC3E}">
        <p14:creationId xmlns:p14="http://schemas.microsoft.com/office/powerpoint/2010/main" val="2876991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 och kärnfullt budsk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6EFEA4A-5ABD-6A4D-88CB-42E58CB14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00" y="2785299"/>
            <a:ext cx="11088000" cy="615553"/>
          </a:xfrm>
        </p:spPr>
        <p:txBody>
          <a:bodyPr bIns="0" anchor="ctr" anchorCtr="0">
            <a:spAutoFit/>
          </a:bodyPr>
          <a:lstStyle>
            <a:lvl1pPr algn="ctr">
              <a:lnSpc>
                <a:spcPct val="100000"/>
              </a:lnSpc>
              <a:defRPr sz="40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50726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 och kärnfullt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F29DD6FC-67D4-1147-8BFB-BFE7374E65BA}"/>
              </a:ext>
            </a:extLst>
          </p:cNvPr>
          <p:cNvSpPr/>
          <p:nvPr/>
        </p:nvSpPr>
        <p:spPr>
          <a:xfrm>
            <a:off x="192088" y="187656"/>
            <a:ext cx="11807825" cy="64814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6EFEA4A-5ABD-6A4D-88CB-42E58CB14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00" y="2785298"/>
            <a:ext cx="11088000" cy="615553"/>
          </a:xfrm>
        </p:spPr>
        <p:txBody>
          <a:bodyPr bIns="0" anchor="ctr" anchorCtr="0">
            <a:sp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669135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k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B3015678-1B21-F548-AB9E-9C139C0F75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2088" y="188913"/>
            <a:ext cx="3924300" cy="3240087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bild 3">
            <a:extLst>
              <a:ext uri="{FF2B5EF4-FFF2-40B4-BE49-F238E27FC236}">
                <a16:creationId xmlns:a16="http://schemas.microsoft.com/office/drawing/2014/main" id="{8AF7B282-EE79-CC45-BF9C-0671C9A487D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16388" y="188913"/>
            <a:ext cx="3959224" cy="3240087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6" name="Platshållare för bild 3">
            <a:extLst>
              <a:ext uri="{FF2B5EF4-FFF2-40B4-BE49-F238E27FC236}">
                <a16:creationId xmlns:a16="http://schemas.microsoft.com/office/drawing/2014/main" id="{F692A12B-7004-EE49-9971-D747A70447C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75612" y="188913"/>
            <a:ext cx="3924302" cy="3240087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4" name="Platshållare för bild 3">
            <a:extLst>
              <a:ext uri="{FF2B5EF4-FFF2-40B4-BE49-F238E27FC236}">
                <a16:creationId xmlns:a16="http://schemas.microsoft.com/office/drawing/2014/main" id="{7D21BC8F-843D-4545-8437-C52123F558E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75612" y="3428999"/>
            <a:ext cx="3924302" cy="3240087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5" name="Platshållare för bild 3">
            <a:extLst>
              <a:ext uri="{FF2B5EF4-FFF2-40B4-BE49-F238E27FC236}">
                <a16:creationId xmlns:a16="http://schemas.microsoft.com/office/drawing/2014/main" id="{0DB67BB7-8CB4-5046-8AC2-E508709ACA0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92088" y="3428998"/>
            <a:ext cx="3924300" cy="3240087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6" name="Platshållare för bild 3">
            <a:extLst>
              <a:ext uri="{FF2B5EF4-FFF2-40B4-BE49-F238E27FC236}">
                <a16:creationId xmlns:a16="http://schemas.microsoft.com/office/drawing/2014/main" id="{04D25F2B-1A76-3943-8341-1E952FF295D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16388" y="3428997"/>
            <a:ext cx="3959224" cy="3240087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77021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sida tvårad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objekt 17">
            <a:extLst>
              <a:ext uri="{FF2B5EF4-FFF2-40B4-BE49-F238E27FC236}">
                <a16:creationId xmlns:a16="http://schemas.microsoft.com/office/drawing/2014/main" id="{B9FAF899-14FA-F046-96DB-82762ED410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10" b="15718"/>
          <a:stretch/>
        </p:blipFill>
        <p:spPr>
          <a:xfrm>
            <a:off x="192088" y="188913"/>
            <a:ext cx="11807825" cy="648017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CC78BE5A-F044-6E4A-86D0-B28B85339425}"/>
              </a:ext>
            </a:extLst>
          </p:cNvPr>
          <p:cNvSpPr/>
          <p:nvPr/>
        </p:nvSpPr>
        <p:spPr>
          <a:xfrm>
            <a:off x="5439210" y="1484556"/>
            <a:ext cx="6752790" cy="2592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4BB7ED9B-1D2D-7541-ABE9-750F505D44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54313" y="3499576"/>
            <a:ext cx="6145601" cy="34941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 b="1" cap="all" spc="50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Undertext, t ex namn, institution, årtal </a:t>
            </a:r>
            <a:r>
              <a:rPr lang="sv-SE" dirty="0" err="1"/>
              <a:t>etc</a:t>
            </a:r>
            <a:endParaRPr lang="sv-SE" dirty="0"/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6EB25FC1-ABE1-A344-8F65-DA7EE26B4227}"/>
              </a:ext>
            </a:extLst>
          </p:cNvPr>
          <p:cNvCxnSpPr>
            <a:cxnSpLocks/>
          </p:cNvCxnSpPr>
          <p:nvPr/>
        </p:nvCxnSpPr>
        <p:spPr>
          <a:xfrm>
            <a:off x="5854930" y="3353694"/>
            <a:ext cx="614486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ktangel 2">
            <a:extLst>
              <a:ext uri="{FF2B5EF4-FFF2-40B4-BE49-F238E27FC236}">
                <a16:creationId xmlns:a16="http://schemas.microsoft.com/office/drawing/2014/main" id="{1E6DED82-8490-6141-A0AD-5A832A551408}"/>
              </a:ext>
            </a:extLst>
          </p:cNvPr>
          <p:cNvSpPr/>
          <p:nvPr/>
        </p:nvSpPr>
        <p:spPr>
          <a:xfrm>
            <a:off x="135627" y="123307"/>
            <a:ext cx="4264252" cy="2566105"/>
          </a:xfrm>
          <a:custGeom>
            <a:avLst/>
            <a:gdLst>
              <a:gd name="connsiteX0" fmla="*/ 0 w 4488028"/>
              <a:gd name="connsiteY0" fmla="*/ 0 h 2937993"/>
              <a:gd name="connsiteX1" fmla="*/ 4488028 w 4488028"/>
              <a:gd name="connsiteY1" fmla="*/ 0 h 2937993"/>
              <a:gd name="connsiteX2" fmla="*/ 4488028 w 4488028"/>
              <a:gd name="connsiteY2" fmla="*/ 2937993 h 2937993"/>
              <a:gd name="connsiteX3" fmla="*/ 0 w 4488028"/>
              <a:gd name="connsiteY3" fmla="*/ 2937993 h 2937993"/>
              <a:gd name="connsiteX4" fmla="*/ 0 w 4488028"/>
              <a:gd name="connsiteY4" fmla="*/ 0 h 2937993"/>
              <a:gd name="connsiteX0" fmla="*/ 0 w 4488028"/>
              <a:gd name="connsiteY0" fmla="*/ 0 h 2937993"/>
              <a:gd name="connsiteX1" fmla="*/ 4488028 w 4488028"/>
              <a:gd name="connsiteY1" fmla="*/ 0 h 2937993"/>
              <a:gd name="connsiteX2" fmla="*/ 0 w 4488028"/>
              <a:gd name="connsiteY2" fmla="*/ 2937993 h 2937993"/>
              <a:gd name="connsiteX3" fmla="*/ 0 w 4488028"/>
              <a:gd name="connsiteY3" fmla="*/ 0 h 293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8028" h="2937993">
                <a:moveTo>
                  <a:pt x="0" y="0"/>
                </a:moveTo>
                <a:lnTo>
                  <a:pt x="4488028" y="0"/>
                </a:lnTo>
                <a:lnTo>
                  <a:pt x="0" y="2937993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1000">
                <a:srgbClr val="FFFFFF">
                  <a:alpha val="76000"/>
                </a:srgbClr>
              </a:gs>
              <a:gs pos="50000">
                <a:srgbClr val="FFFFFF">
                  <a:alpha val="0"/>
                </a:srgbClr>
              </a:gs>
            </a:gsLst>
            <a:lin ang="3480000" scaled="0"/>
            <a:tileRect/>
          </a:gra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42E6626-F4CE-8846-81B4-39A44570A07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639" y="353139"/>
            <a:ext cx="808477" cy="993215"/>
          </a:xfrm>
          <a:prstGeom prst="rect">
            <a:avLst/>
          </a:prstGeom>
        </p:spPr>
      </p:pic>
      <p:sp>
        <p:nvSpPr>
          <p:cNvPr id="16" name="Platshållare för text 5">
            <a:extLst>
              <a:ext uri="{FF2B5EF4-FFF2-40B4-BE49-F238E27FC236}">
                <a16:creationId xmlns:a16="http://schemas.microsoft.com/office/drawing/2014/main" id="{5BBB7449-938C-6A43-9399-7732AEF0CA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54312" y="1770288"/>
            <a:ext cx="6145601" cy="1477328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800" b="0" i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sv-SE" dirty="0"/>
              <a:t>Titelsida för titlar som kräver mer plats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3D946A34-F6D8-4B44-9644-EC06EE3B26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475" y="4227755"/>
            <a:ext cx="2817525" cy="263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6757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koll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B3015678-1B21-F548-AB9E-9C139C0F75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2088" y="188913"/>
            <a:ext cx="3924300" cy="3240087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bild 3">
            <a:extLst>
              <a:ext uri="{FF2B5EF4-FFF2-40B4-BE49-F238E27FC236}">
                <a16:creationId xmlns:a16="http://schemas.microsoft.com/office/drawing/2014/main" id="{8AF7B282-EE79-CC45-BF9C-0671C9A487D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16388" y="188913"/>
            <a:ext cx="3959224" cy="3240087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6" name="Platshållare för bild 3">
            <a:extLst>
              <a:ext uri="{FF2B5EF4-FFF2-40B4-BE49-F238E27FC236}">
                <a16:creationId xmlns:a16="http://schemas.microsoft.com/office/drawing/2014/main" id="{F692A12B-7004-EE49-9971-D747A70447C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75612" y="188913"/>
            <a:ext cx="3924302" cy="3240087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4" name="Platshållare för bild 3">
            <a:extLst>
              <a:ext uri="{FF2B5EF4-FFF2-40B4-BE49-F238E27FC236}">
                <a16:creationId xmlns:a16="http://schemas.microsoft.com/office/drawing/2014/main" id="{7D21BC8F-843D-4545-8437-C52123F558E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75612" y="3428999"/>
            <a:ext cx="3924302" cy="3240087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5" name="Platshållare för bild 3">
            <a:extLst>
              <a:ext uri="{FF2B5EF4-FFF2-40B4-BE49-F238E27FC236}">
                <a16:creationId xmlns:a16="http://schemas.microsoft.com/office/drawing/2014/main" id="{0DB67BB7-8CB4-5046-8AC2-E508709ACA0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92088" y="3428998"/>
            <a:ext cx="3924300" cy="3240087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A506083C-36FA-EA41-9374-E68FDA30D00D}"/>
              </a:ext>
            </a:extLst>
          </p:cNvPr>
          <p:cNvSpPr/>
          <p:nvPr/>
        </p:nvSpPr>
        <p:spPr>
          <a:xfrm>
            <a:off x="4116388" y="3429000"/>
            <a:ext cx="3959224" cy="32400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83528AA-43AE-E741-8458-7453693CEC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16388" y="4168939"/>
            <a:ext cx="3959225" cy="1387559"/>
          </a:xfrm>
        </p:spPr>
        <p:txBody>
          <a:bodyPr lIns="468000" rIns="432000" anchor="ctr" anchorCtr="0">
            <a:spAutoFit/>
          </a:bodyPr>
          <a:lstStyle>
            <a:lvl1pPr marL="0" indent="0">
              <a:spcBef>
                <a:spcPts val="0"/>
              </a:spcBef>
              <a:buNone/>
              <a:defRPr sz="2800" b="0" i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sv-SE" dirty="0"/>
              <a:t>Använd denna mall när du behöver text i ett kollage</a:t>
            </a:r>
          </a:p>
        </p:txBody>
      </p:sp>
    </p:spTree>
    <p:extLst>
      <p:ext uri="{BB962C8B-B14F-4D97-AF65-F5344CB8AC3E}">
        <p14:creationId xmlns:p14="http://schemas.microsoft.com/office/powerpoint/2010/main" val="5989332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kollage + text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B3015678-1B21-F548-AB9E-9C139C0F75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2088" y="188913"/>
            <a:ext cx="3924300" cy="3240087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bild 3">
            <a:extLst>
              <a:ext uri="{FF2B5EF4-FFF2-40B4-BE49-F238E27FC236}">
                <a16:creationId xmlns:a16="http://schemas.microsoft.com/office/drawing/2014/main" id="{8AF7B282-EE79-CC45-BF9C-0671C9A487D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16388" y="188913"/>
            <a:ext cx="3959224" cy="3240087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6" name="Platshållare för bild 3">
            <a:extLst>
              <a:ext uri="{FF2B5EF4-FFF2-40B4-BE49-F238E27FC236}">
                <a16:creationId xmlns:a16="http://schemas.microsoft.com/office/drawing/2014/main" id="{F692A12B-7004-EE49-9971-D747A70447C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75612" y="188913"/>
            <a:ext cx="3924302" cy="3240087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4" name="Platshållare för bild 3">
            <a:extLst>
              <a:ext uri="{FF2B5EF4-FFF2-40B4-BE49-F238E27FC236}">
                <a16:creationId xmlns:a16="http://schemas.microsoft.com/office/drawing/2014/main" id="{7D21BC8F-843D-4545-8437-C52123F558E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75612" y="3428999"/>
            <a:ext cx="3924302" cy="3240087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5" name="Platshållare för bild 3">
            <a:extLst>
              <a:ext uri="{FF2B5EF4-FFF2-40B4-BE49-F238E27FC236}">
                <a16:creationId xmlns:a16="http://schemas.microsoft.com/office/drawing/2014/main" id="{0DB67BB7-8CB4-5046-8AC2-E508709ACA0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92088" y="3428998"/>
            <a:ext cx="3924300" cy="3240087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A506083C-36FA-EA41-9374-E68FDA30D00D}"/>
              </a:ext>
            </a:extLst>
          </p:cNvPr>
          <p:cNvSpPr/>
          <p:nvPr/>
        </p:nvSpPr>
        <p:spPr>
          <a:xfrm>
            <a:off x="4116388" y="3429000"/>
            <a:ext cx="3959224" cy="32400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83528AA-43AE-E741-8458-7453693CEC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16388" y="4168939"/>
            <a:ext cx="3959225" cy="1387559"/>
          </a:xfrm>
        </p:spPr>
        <p:txBody>
          <a:bodyPr lIns="468000" rIns="432000" anchor="ctr" anchorCtr="0">
            <a:spAutoFit/>
          </a:bodyPr>
          <a:lstStyle>
            <a:lvl1pPr marL="0" indent="0">
              <a:spcBef>
                <a:spcPts val="0"/>
              </a:spcBef>
              <a:buNone/>
              <a:defRPr sz="2800" b="0" i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sv-SE" dirty="0"/>
              <a:t>Använd denna mall när du behöver text i ett kollage</a:t>
            </a:r>
          </a:p>
        </p:txBody>
      </p:sp>
    </p:spTree>
    <p:extLst>
      <p:ext uri="{BB962C8B-B14F-4D97-AF65-F5344CB8AC3E}">
        <p14:creationId xmlns:p14="http://schemas.microsoft.com/office/powerpoint/2010/main" val="41154627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34347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lutning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2586B569-1B5E-CB47-A4CA-388CA2CC9DC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0670" y="1556181"/>
            <a:ext cx="2150660" cy="264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3347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10660645" y="5336123"/>
            <a:ext cx="1531355" cy="15218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3"/>
          </a:p>
        </p:txBody>
      </p:sp>
      <p:pic>
        <p:nvPicPr>
          <p:cNvPr id="4" name="Bildobjekt 3" descr="Lunds sigill RGB 150.png"/>
          <p:cNvPicPr>
            <a:picLocks noChangeAspect="1"/>
          </p:cNvPicPr>
          <p:nvPr userDrawn="1"/>
        </p:nvPicPr>
        <p:blipFill>
          <a:blip r:embed="rId2"/>
          <a:srcRect r="17691" b="21541"/>
          <a:stretch>
            <a:fillRect/>
          </a:stretch>
        </p:blipFill>
        <p:spPr>
          <a:xfrm>
            <a:off x="9269545" y="4053383"/>
            <a:ext cx="2922455" cy="280461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ktangel 6"/>
          <p:cNvSpPr/>
          <p:nvPr userDrawn="1"/>
        </p:nvSpPr>
        <p:spPr>
          <a:xfrm>
            <a:off x="807818" y="1107978"/>
            <a:ext cx="10590676" cy="6463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3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807817" y="1754299"/>
            <a:ext cx="1047618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16" tIns="45258" rIns="90516" bIns="452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Title</a:t>
            </a:r>
          </a:p>
        </p:txBody>
      </p:sp>
      <p:pic>
        <p:nvPicPr>
          <p:cNvPr id="10" name="Bildobjekt 9" descr="LundUniversity_C2line RGB 150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7625" y="360910"/>
            <a:ext cx="709942" cy="94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436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si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>
            <a:extLst>
              <a:ext uri="{FF2B5EF4-FFF2-40B4-BE49-F238E27FC236}">
                <a16:creationId xmlns:a16="http://schemas.microsoft.com/office/drawing/2014/main" id="{5B9A4053-2FB8-3342-B60D-7FC2648537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80" t="26162"/>
          <a:stretch/>
        </p:blipFill>
        <p:spPr>
          <a:xfrm>
            <a:off x="192088" y="188912"/>
            <a:ext cx="11807825" cy="648017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CC78BE5A-F044-6E4A-86D0-B28B85339425}"/>
              </a:ext>
            </a:extLst>
          </p:cNvPr>
          <p:cNvSpPr/>
          <p:nvPr/>
        </p:nvSpPr>
        <p:spPr>
          <a:xfrm>
            <a:off x="6746488" y="1484556"/>
            <a:ext cx="5445512" cy="1302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A73B72C7-EA56-AA4A-8362-7A93E61ED5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32277" y="1522858"/>
            <a:ext cx="4967636" cy="63976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800" b="0" i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sv-SE" dirty="0"/>
              <a:t>Enradig titel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4BB7ED9B-1D2D-7541-ABE9-750F505D44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32276" y="2430010"/>
            <a:ext cx="4967637" cy="34941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 b="1" cap="all" spc="50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Undertext, t ex namn, institution, årtal </a:t>
            </a:r>
            <a:r>
              <a:rPr lang="sv-SE" dirty="0" err="1"/>
              <a:t>etc</a:t>
            </a:r>
            <a:endParaRPr lang="sv-SE" dirty="0"/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6EB25FC1-ABE1-A344-8F65-DA7EE26B4227}"/>
              </a:ext>
            </a:extLst>
          </p:cNvPr>
          <p:cNvCxnSpPr>
            <a:cxnSpLocks/>
          </p:cNvCxnSpPr>
          <p:nvPr/>
        </p:nvCxnSpPr>
        <p:spPr>
          <a:xfrm>
            <a:off x="7032277" y="2313232"/>
            <a:ext cx="496763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ktangel 2">
            <a:extLst>
              <a:ext uri="{FF2B5EF4-FFF2-40B4-BE49-F238E27FC236}">
                <a16:creationId xmlns:a16="http://schemas.microsoft.com/office/drawing/2014/main" id="{5EA01DBB-6763-8B49-8D7A-51A30C118D29}"/>
              </a:ext>
            </a:extLst>
          </p:cNvPr>
          <p:cNvSpPr/>
          <p:nvPr/>
        </p:nvSpPr>
        <p:spPr>
          <a:xfrm>
            <a:off x="135627" y="123307"/>
            <a:ext cx="4264252" cy="2566105"/>
          </a:xfrm>
          <a:custGeom>
            <a:avLst/>
            <a:gdLst>
              <a:gd name="connsiteX0" fmla="*/ 0 w 4488028"/>
              <a:gd name="connsiteY0" fmla="*/ 0 h 2937993"/>
              <a:gd name="connsiteX1" fmla="*/ 4488028 w 4488028"/>
              <a:gd name="connsiteY1" fmla="*/ 0 h 2937993"/>
              <a:gd name="connsiteX2" fmla="*/ 4488028 w 4488028"/>
              <a:gd name="connsiteY2" fmla="*/ 2937993 h 2937993"/>
              <a:gd name="connsiteX3" fmla="*/ 0 w 4488028"/>
              <a:gd name="connsiteY3" fmla="*/ 2937993 h 2937993"/>
              <a:gd name="connsiteX4" fmla="*/ 0 w 4488028"/>
              <a:gd name="connsiteY4" fmla="*/ 0 h 2937993"/>
              <a:gd name="connsiteX0" fmla="*/ 0 w 4488028"/>
              <a:gd name="connsiteY0" fmla="*/ 0 h 2937993"/>
              <a:gd name="connsiteX1" fmla="*/ 4488028 w 4488028"/>
              <a:gd name="connsiteY1" fmla="*/ 0 h 2937993"/>
              <a:gd name="connsiteX2" fmla="*/ 0 w 4488028"/>
              <a:gd name="connsiteY2" fmla="*/ 2937993 h 2937993"/>
              <a:gd name="connsiteX3" fmla="*/ 0 w 4488028"/>
              <a:gd name="connsiteY3" fmla="*/ 0 h 293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8028" h="2937993">
                <a:moveTo>
                  <a:pt x="0" y="0"/>
                </a:moveTo>
                <a:lnTo>
                  <a:pt x="4488028" y="0"/>
                </a:lnTo>
                <a:lnTo>
                  <a:pt x="0" y="2937993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1000">
                <a:srgbClr val="FFFFFF">
                  <a:alpha val="76000"/>
                </a:srgbClr>
              </a:gs>
              <a:gs pos="50000">
                <a:srgbClr val="FFFFFF">
                  <a:alpha val="0"/>
                </a:srgbClr>
              </a:gs>
            </a:gsLst>
            <a:lin ang="3480000" scaled="0"/>
            <a:tileRect/>
          </a:gra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4E33CB63-86C7-464D-8E18-BFC83911D6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639" y="353139"/>
            <a:ext cx="808477" cy="993215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C415B4A6-D08E-A042-B618-42DCBA3473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475" y="4227755"/>
            <a:ext cx="2817525" cy="263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202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sida 2 tvårad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2126C620-A434-6F44-8C7F-63061A79BB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80" t="26162"/>
          <a:stretch/>
        </p:blipFill>
        <p:spPr>
          <a:xfrm>
            <a:off x="192088" y="188912"/>
            <a:ext cx="11807825" cy="648017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CC78BE5A-F044-6E4A-86D0-B28B85339425}"/>
              </a:ext>
            </a:extLst>
          </p:cNvPr>
          <p:cNvSpPr/>
          <p:nvPr/>
        </p:nvSpPr>
        <p:spPr>
          <a:xfrm>
            <a:off x="5439210" y="1484556"/>
            <a:ext cx="6752790" cy="2592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4BB7ED9B-1D2D-7541-ABE9-750F505D44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54313" y="3499576"/>
            <a:ext cx="6145601" cy="34941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 b="1" cap="all" spc="50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Undertext, t ex namn, institution, årtal </a:t>
            </a:r>
            <a:r>
              <a:rPr lang="sv-SE" dirty="0" err="1"/>
              <a:t>etc</a:t>
            </a:r>
            <a:endParaRPr lang="sv-SE" dirty="0"/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6EB25FC1-ABE1-A344-8F65-DA7EE26B4227}"/>
              </a:ext>
            </a:extLst>
          </p:cNvPr>
          <p:cNvCxnSpPr>
            <a:cxnSpLocks/>
          </p:cNvCxnSpPr>
          <p:nvPr/>
        </p:nvCxnSpPr>
        <p:spPr>
          <a:xfrm>
            <a:off x="5854930" y="3353694"/>
            <a:ext cx="614486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ktangel 2">
            <a:extLst>
              <a:ext uri="{FF2B5EF4-FFF2-40B4-BE49-F238E27FC236}">
                <a16:creationId xmlns:a16="http://schemas.microsoft.com/office/drawing/2014/main" id="{1E6DED82-8490-6141-A0AD-5A832A551408}"/>
              </a:ext>
            </a:extLst>
          </p:cNvPr>
          <p:cNvSpPr/>
          <p:nvPr/>
        </p:nvSpPr>
        <p:spPr>
          <a:xfrm>
            <a:off x="135627" y="123307"/>
            <a:ext cx="4264252" cy="2566105"/>
          </a:xfrm>
          <a:custGeom>
            <a:avLst/>
            <a:gdLst>
              <a:gd name="connsiteX0" fmla="*/ 0 w 4488028"/>
              <a:gd name="connsiteY0" fmla="*/ 0 h 2937993"/>
              <a:gd name="connsiteX1" fmla="*/ 4488028 w 4488028"/>
              <a:gd name="connsiteY1" fmla="*/ 0 h 2937993"/>
              <a:gd name="connsiteX2" fmla="*/ 4488028 w 4488028"/>
              <a:gd name="connsiteY2" fmla="*/ 2937993 h 2937993"/>
              <a:gd name="connsiteX3" fmla="*/ 0 w 4488028"/>
              <a:gd name="connsiteY3" fmla="*/ 2937993 h 2937993"/>
              <a:gd name="connsiteX4" fmla="*/ 0 w 4488028"/>
              <a:gd name="connsiteY4" fmla="*/ 0 h 2937993"/>
              <a:gd name="connsiteX0" fmla="*/ 0 w 4488028"/>
              <a:gd name="connsiteY0" fmla="*/ 0 h 2937993"/>
              <a:gd name="connsiteX1" fmla="*/ 4488028 w 4488028"/>
              <a:gd name="connsiteY1" fmla="*/ 0 h 2937993"/>
              <a:gd name="connsiteX2" fmla="*/ 0 w 4488028"/>
              <a:gd name="connsiteY2" fmla="*/ 2937993 h 2937993"/>
              <a:gd name="connsiteX3" fmla="*/ 0 w 4488028"/>
              <a:gd name="connsiteY3" fmla="*/ 0 h 293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8028" h="2937993">
                <a:moveTo>
                  <a:pt x="0" y="0"/>
                </a:moveTo>
                <a:lnTo>
                  <a:pt x="4488028" y="0"/>
                </a:lnTo>
                <a:lnTo>
                  <a:pt x="0" y="2937993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1000">
                <a:srgbClr val="FFFFFF">
                  <a:alpha val="76000"/>
                </a:srgbClr>
              </a:gs>
              <a:gs pos="50000">
                <a:srgbClr val="FFFFFF">
                  <a:alpha val="0"/>
                </a:srgbClr>
              </a:gs>
            </a:gsLst>
            <a:lin ang="3480000" scaled="0"/>
            <a:tileRect/>
          </a:gra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42E6626-F4CE-8846-81B4-39A44570A07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639" y="353139"/>
            <a:ext cx="808477" cy="993215"/>
          </a:xfrm>
          <a:prstGeom prst="rect">
            <a:avLst/>
          </a:prstGeom>
        </p:spPr>
      </p:pic>
      <p:sp>
        <p:nvSpPr>
          <p:cNvPr id="16" name="Platshållare för text 5">
            <a:extLst>
              <a:ext uri="{FF2B5EF4-FFF2-40B4-BE49-F238E27FC236}">
                <a16:creationId xmlns:a16="http://schemas.microsoft.com/office/drawing/2014/main" id="{5BBB7449-938C-6A43-9399-7732AEF0CA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54312" y="1770288"/>
            <a:ext cx="6145601" cy="1477328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800" b="0" i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sv-SE" dirty="0"/>
              <a:t>Titelsida för titlar som kräver mer plats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4810F14E-9B82-AD45-A9ED-99611D37C7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475" y="4227755"/>
            <a:ext cx="2817525" cy="263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797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si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>
            <a:extLst>
              <a:ext uri="{FF2B5EF4-FFF2-40B4-BE49-F238E27FC236}">
                <a16:creationId xmlns:a16="http://schemas.microsoft.com/office/drawing/2014/main" id="{5B9A4053-2FB8-3342-B60D-7FC2648537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61" t="19608" b="8271"/>
          <a:stretch/>
        </p:blipFill>
        <p:spPr>
          <a:xfrm>
            <a:off x="192088" y="188913"/>
            <a:ext cx="11807825" cy="648017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CC78BE5A-F044-6E4A-86D0-B28B85339425}"/>
              </a:ext>
            </a:extLst>
          </p:cNvPr>
          <p:cNvSpPr/>
          <p:nvPr/>
        </p:nvSpPr>
        <p:spPr>
          <a:xfrm>
            <a:off x="6746488" y="1484556"/>
            <a:ext cx="5445512" cy="1302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A73B72C7-EA56-AA4A-8362-7A93E61ED5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32277" y="1522858"/>
            <a:ext cx="4967636" cy="63976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800" b="0" i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sv-SE" dirty="0"/>
              <a:t>Enradig titel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4BB7ED9B-1D2D-7541-ABE9-750F505D44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32276" y="2430010"/>
            <a:ext cx="4967637" cy="34941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 b="1" cap="all" spc="50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Undertext, t ex namn, institution, årtal </a:t>
            </a:r>
            <a:r>
              <a:rPr lang="sv-SE" dirty="0" err="1"/>
              <a:t>etc</a:t>
            </a:r>
            <a:endParaRPr lang="sv-SE" dirty="0"/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6EB25FC1-ABE1-A344-8F65-DA7EE26B4227}"/>
              </a:ext>
            </a:extLst>
          </p:cNvPr>
          <p:cNvCxnSpPr>
            <a:cxnSpLocks/>
          </p:cNvCxnSpPr>
          <p:nvPr/>
        </p:nvCxnSpPr>
        <p:spPr>
          <a:xfrm>
            <a:off x="7032277" y="2313232"/>
            <a:ext cx="496763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4E33CB63-86C7-464D-8E18-BFC83911D6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639" y="353139"/>
            <a:ext cx="808477" cy="993215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209784B7-2B3F-1A4D-9027-EAC271866D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475" y="4227755"/>
            <a:ext cx="2817525" cy="263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946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sida 3 tvårad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9945810A-D868-894A-8135-2C48517CE5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61" t="19608" b="8271"/>
          <a:stretch/>
        </p:blipFill>
        <p:spPr>
          <a:xfrm>
            <a:off x="192088" y="188913"/>
            <a:ext cx="11807825" cy="648017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CC78BE5A-F044-6E4A-86D0-B28B85339425}"/>
              </a:ext>
            </a:extLst>
          </p:cNvPr>
          <p:cNvSpPr/>
          <p:nvPr/>
        </p:nvSpPr>
        <p:spPr>
          <a:xfrm>
            <a:off x="5439210" y="1484556"/>
            <a:ext cx="6752790" cy="2592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4BB7ED9B-1D2D-7541-ABE9-750F505D44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54313" y="3499576"/>
            <a:ext cx="6145601" cy="34941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 b="1" cap="all" spc="50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Undertext, t ex namn, institution, årtal </a:t>
            </a:r>
            <a:r>
              <a:rPr lang="sv-SE" dirty="0" err="1"/>
              <a:t>etc</a:t>
            </a:r>
            <a:endParaRPr lang="sv-SE" dirty="0"/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6EB25FC1-ABE1-A344-8F65-DA7EE26B4227}"/>
              </a:ext>
            </a:extLst>
          </p:cNvPr>
          <p:cNvCxnSpPr>
            <a:cxnSpLocks/>
          </p:cNvCxnSpPr>
          <p:nvPr/>
        </p:nvCxnSpPr>
        <p:spPr>
          <a:xfrm>
            <a:off x="5854930" y="3353694"/>
            <a:ext cx="614486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42E6626-F4CE-8846-81B4-39A44570A07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639" y="353139"/>
            <a:ext cx="808477" cy="993215"/>
          </a:xfrm>
          <a:prstGeom prst="rect">
            <a:avLst/>
          </a:prstGeom>
        </p:spPr>
      </p:pic>
      <p:sp>
        <p:nvSpPr>
          <p:cNvPr id="16" name="Platshållare för text 5">
            <a:extLst>
              <a:ext uri="{FF2B5EF4-FFF2-40B4-BE49-F238E27FC236}">
                <a16:creationId xmlns:a16="http://schemas.microsoft.com/office/drawing/2014/main" id="{5BBB7449-938C-6A43-9399-7732AEF0CA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54312" y="1770288"/>
            <a:ext cx="6145601" cy="1477328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800" b="0" i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sv-SE" dirty="0"/>
              <a:t>Titelsida för titlar som kräver mer plats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8D03AA1-B493-CF43-9DE1-59DA4787B9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475" y="4227755"/>
            <a:ext cx="2817525" cy="263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749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as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BA0ABDCC-D188-2F40-92DB-269FBA094FC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2088" y="188913"/>
            <a:ext cx="11807825" cy="6480175"/>
          </a:xfrm>
          <a:solidFill>
            <a:schemeClr val="accent5"/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592305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F7FFECAB-E5AC-4A4C-A95F-80726D1FE8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92088" y="188913"/>
            <a:ext cx="11807825" cy="6480175"/>
          </a:xfrm>
          <a:solidFill>
            <a:schemeClr val="accent5"/>
          </a:solidFill>
        </p:spPr>
        <p:txBody>
          <a:bodyPr/>
          <a:lstStyle/>
          <a:p>
            <a:r>
              <a:rPr lang="sv-SE" dirty="0"/>
              <a:t>Dra en bild hit för att lägga till en bakgrundsbild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EBAFC8-420B-8142-8D25-7580E64C27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699247"/>
            <a:ext cx="9144000" cy="2948353"/>
          </a:xfrm>
          <a:effectLst>
            <a:outerShdw blurRad="101600" algn="ctr" rotWithShape="0">
              <a:prstClr val="black">
                <a:alpha val="67000"/>
              </a:prstClr>
            </a:outerShdw>
          </a:effectLst>
        </p:spPr>
        <p:txBody>
          <a:bodyPr bIns="0" anchor="b">
            <a:noAutofit/>
          </a:bodyPr>
          <a:lstStyle>
            <a:lvl1pPr algn="ctr">
              <a:defRPr sz="9600" cap="all" spc="10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Lägg till rubrik här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E46E1A1-AC7E-9041-B630-B7BC5AB5BB7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780000"/>
            <a:ext cx="9144000" cy="1534886"/>
          </a:xfrm>
          <a:effectLst>
            <a:outerShdw blurRad="76200" algn="ctr" rotWithShape="0">
              <a:prstClr val="black">
                <a:alpha val="67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3200" b="0" i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lägga till text</a:t>
            </a:r>
          </a:p>
        </p:txBody>
      </p:sp>
    </p:spTree>
    <p:extLst>
      <p:ext uri="{BB962C8B-B14F-4D97-AF65-F5344CB8AC3E}">
        <p14:creationId xmlns:p14="http://schemas.microsoft.com/office/powerpoint/2010/main" val="682323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EF249A-9390-B74A-A9AA-63DC6BE92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EBD609-C4E6-3548-9EEB-0745E63C9BF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20000" y="2159999"/>
            <a:ext cx="8820000" cy="3960000"/>
          </a:xfrm>
        </p:spPr>
        <p:txBody>
          <a:bodyPr/>
          <a:lstStyle>
            <a:lvl7pPr marL="2743200" indent="0">
              <a:buNone/>
              <a:defRPr/>
            </a:lvl7pPr>
          </a:lstStyle>
          <a:p>
            <a:r>
              <a:rPr lang="sv-SE" dirty="0"/>
              <a:t>Brödtext nivå 1</a:t>
            </a:r>
          </a:p>
          <a:p>
            <a:pPr lvl="1"/>
            <a:r>
              <a:rPr lang="sv-SE" dirty="0"/>
              <a:t>Brödtext nivå 2</a:t>
            </a:r>
          </a:p>
          <a:p>
            <a:pPr lvl="2"/>
            <a:r>
              <a:rPr lang="sv-SE" dirty="0"/>
              <a:t>Brödtext nivå 3</a:t>
            </a:r>
          </a:p>
          <a:p>
            <a:pPr lvl="3"/>
            <a:r>
              <a:rPr lang="sv-SE" dirty="0"/>
              <a:t>Brödtext nivå 4</a:t>
            </a:r>
          </a:p>
          <a:p>
            <a:pPr lvl="4"/>
            <a:r>
              <a:rPr lang="sv-SE" dirty="0"/>
              <a:t>Brödtext nivå 5</a:t>
            </a:r>
          </a:p>
          <a:p>
            <a:pPr lvl="5"/>
            <a:r>
              <a:rPr lang="sv-SE" dirty="0"/>
              <a:t>Brödtext nivå 6</a:t>
            </a:r>
          </a:p>
        </p:txBody>
      </p:sp>
    </p:spTree>
    <p:extLst>
      <p:ext uri="{BB962C8B-B14F-4D97-AF65-F5344CB8AC3E}">
        <p14:creationId xmlns:p14="http://schemas.microsoft.com/office/powerpoint/2010/main" val="3235554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4A9A7386-F759-0E42-A82F-00906141C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000" y="359999"/>
            <a:ext cx="8820000" cy="1800000"/>
          </a:xfrm>
          <a:prstGeom prst="rect">
            <a:avLst/>
          </a:prstGeom>
        </p:spPr>
        <p:txBody>
          <a:bodyPr vert="horz" lIns="0" tIns="0" rIns="0" bIns="288000" rtlCol="0" anchor="b" anchorCtr="0">
            <a:normAutofit/>
          </a:bodyPr>
          <a:lstStyle/>
          <a:p>
            <a:r>
              <a:rPr lang="sv-SE" dirty="0"/>
              <a:t>Klicka här för att ändra mall </a:t>
            </a:r>
            <a:br>
              <a:rPr lang="sv-SE" dirty="0"/>
            </a:br>
            <a:r>
              <a:rPr lang="sv-SE" dirty="0"/>
              <a:t>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D065C12-314E-C844-B105-FA43CA3DE1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0000" y="2159999"/>
            <a:ext cx="8820000" cy="43513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r>
              <a:rPr lang="sv-SE" dirty="0"/>
              <a:t>Brödtext nivå 1</a:t>
            </a:r>
          </a:p>
          <a:p>
            <a:pPr lvl="1"/>
            <a:r>
              <a:rPr lang="sv-SE" dirty="0"/>
              <a:t>Brödtext nivå 2</a:t>
            </a:r>
          </a:p>
          <a:p>
            <a:pPr lvl="2"/>
            <a:r>
              <a:rPr lang="sv-SE" dirty="0"/>
              <a:t>Brödtext nivå 3</a:t>
            </a:r>
          </a:p>
          <a:p>
            <a:pPr lvl="3"/>
            <a:r>
              <a:rPr lang="sv-SE" dirty="0"/>
              <a:t>Brödtext nivå 4</a:t>
            </a:r>
          </a:p>
          <a:p>
            <a:pPr lvl="4"/>
            <a:r>
              <a:rPr lang="sv-SE" dirty="0"/>
              <a:t>Brödtext nivå 5</a:t>
            </a:r>
          </a:p>
          <a:p>
            <a:pPr lvl="5"/>
            <a:r>
              <a:rPr lang="sv-SE" dirty="0"/>
              <a:t>Brödtext nivå 6</a:t>
            </a:r>
          </a:p>
        </p:txBody>
      </p:sp>
    </p:spTree>
    <p:extLst>
      <p:ext uri="{BB962C8B-B14F-4D97-AF65-F5344CB8AC3E}">
        <p14:creationId xmlns:p14="http://schemas.microsoft.com/office/powerpoint/2010/main" val="3456684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8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accent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80000" indent="-180000" algn="l" defTabSz="914400" rtl="0" eaLnBrk="1" latinLnBrk="0" hangingPunct="1">
        <a:lnSpc>
          <a:spcPct val="11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60000" indent="-1800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Systemtypsnitt"/>
        <a:buChar char="-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40000" indent="-1800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Systemtypsnitt"/>
        <a:buChar char="-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720000" indent="-1800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Systemtypsnitt"/>
        <a:buChar char="-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900000" indent="-1800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Systemtypsnitt"/>
        <a:buChar char="-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080000" indent="-1800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Systemtypsnitt"/>
        <a:buChar char="-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121">
          <p15:clr>
            <a:srgbClr val="F26B43"/>
          </p15:clr>
        </p15:guide>
        <p15:guide id="4" pos="7559">
          <p15:clr>
            <a:srgbClr val="F26B43"/>
          </p15:clr>
        </p15:guide>
        <p15:guide id="5" pos="2593">
          <p15:clr>
            <a:srgbClr val="F26B43"/>
          </p15:clr>
        </p15:guide>
        <p15:guide id="6" pos="5087">
          <p15:clr>
            <a:srgbClr val="F26B43"/>
          </p15:clr>
        </p15:guide>
        <p15:guide id="7" orient="horz" pos="4201">
          <p15:clr>
            <a:srgbClr val="F26B43"/>
          </p15:clr>
        </p15:guide>
        <p15:guide id="8" orient="horz" pos="11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83963" y="1730668"/>
            <a:ext cx="10476183" cy="2372428"/>
          </a:xfrm>
        </p:spPr>
        <p:txBody>
          <a:bodyPr>
            <a:normAutofit/>
          </a:bodyPr>
          <a:lstStyle>
            <a:defPPr>
              <a:defRPr lang="sv-SE"/>
            </a:defPPr>
            <a:lvl1pPr marL="0" algn="l" defTabSz="458114" rtl="0" eaLnBrk="1" latinLnBrk="0" hangingPunct="1">
              <a:defRPr sz="18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8114" algn="l" defTabSz="458114" rtl="0" eaLnBrk="1" latinLnBrk="0" hangingPunct="1">
              <a:defRPr sz="18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6229" algn="l" defTabSz="458114" rtl="0" eaLnBrk="1" latinLnBrk="0" hangingPunct="1">
              <a:defRPr sz="18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4343" algn="l" defTabSz="458114" rtl="0" eaLnBrk="1" latinLnBrk="0" hangingPunct="1">
              <a:defRPr sz="18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32458" algn="l" defTabSz="458114" rtl="0" eaLnBrk="1" latinLnBrk="0" hangingPunct="1">
              <a:defRPr sz="18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90572" algn="l" defTabSz="458114" rtl="0" eaLnBrk="1" latinLnBrk="0" hangingPunct="1">
              <a:defRPr sz="18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8686" algn="l" defTabSz="458114" rtl="0" eaLnBrk="1" latinLnBrk="0" hangingPunct="1">
              <a:defRPr sz="18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6801" algn="l" defTabSz="458114" rtl="0" eaLnBrk="1" latinLnBrk="0" hangingPunct="1">
              <a:defRPr sz="18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64915" algn="l" defTabSz="458114" rtl="0" eaLnBrk="1" latinLnBrk="0" hangingPunct="1">
              <a:defRPr sz="18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br>
              <a:rPr lang="sv-SE" sz="4808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sv-SE" sz="4808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sv-SE" dirty="0"/>
            </a:br>
            <a:br>
              <a:rPr lang="sv-SE" dirty="0"/>
            </a:br>
            <a:endParaRPr lang="sv-SE" sz="2003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E4F15805-9206-5D2E-33DE-E7A2ECA62DB1}"/>
              </a:ext>
            </a:extLst>
          </p:cNvPr>
          <p:cNvSpPr txBox="1"/>
          <p:nvPr/>
        </p:nvSpPr>
        <p:spPr>
          <a:xfrm>
            <a:off x="783963" y="2514600"/>
            <a:ext cx="12149391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32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Utvärdering av HT-bibliotekens fysiska förvärv </a:t>
            </a:r>
          </a:p>
          <a:p>
            <a:r>
              <a:rPr lang="sv-SE" sz="2800" dirty="0"/>
              <a:t> </a:t>
            </a:r>
            <a:endParaRPr lang="sv-SE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sv-SE" sz="2400" dirty="0">
                <a:solidFill>
                  <a:schemeClr val="accent1">
                    <a:lumMod val="75000"/>
                  </a:schemeClr>
                </a:solidFill>
              </a:rPr>
              <a:t>Undersökning av utlåningsstatistik för monografier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42054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E1EF6EE-2B66-F8E0-C584-02EA148EB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38773"/>
            <a:ext cx="9068400" cy="1800000"/>
          </a:xfrm>
        </p:spPr>
        <p:txBody>
          <a:bodyPr/>
          <a:lstStyle/>
          <a:p>
            <a:r>
              <a:rPr lang="sv-SE" sz="3600" dirty="0">
                <a:latin typeface="Georgia" panose="02040502050405020303" pitchFamily="18" charset="0"/>
              </a:rPr>
              <a:t>Bakgrund och </a:t>
            </a:r>
            <a:r>
              <a:rPr lang="sv-SE" sz="3200" dirty="0">
                <a:latin typeface="Georgia" panose="02040502050405020303" pitchFamily="18" charset="0"/>
              </a:rPr>
              <a:t>syfte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B39E27E-ED5F-F008-38D8-BEDE4412F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59999"/>
            <a:ext cx="9601200" cy="3707401"/>
          </a:xfrm>
        </p:spPr>
        <p:txBody>
          <a:bodyPr>
            <a:normAutofit lnSpcReduction="10000"/>
          </a:bodyPr>
          <a:lstStyle/>
          <a:p>
            <a:r>
              <a:rPr lang="sv-SE" sz="2800" dirty="0">
                <a:latin typeface="Georgia" panose="02040502050405020303" pitchFamily="18" charset="0"/>
              </a:rPr>
              <a:t>Kvalitativ utvärdering av HT-bibliotekens förvärv år 2017 i form av ett Fokusgruppsprojekt</a:t>
            </a:r>
            <a:endParaRPr lang="sv-SE" sz="800" dirty="0">
              <a:latin typeface="Georgia" panose="02040502050405020303" pitchFamily="18" charset="0"/>
            </a:endParaRPr>
          </a:p>
          <a:p>
            <a:r>
              <a:rPr lang="sv-SE" sz="2800" dirty="0">
                <a:latin typeface="Georgia" panose="02040502050405020303" pitchFamily="18" charset="0"/>
              </a:rPr>
              <a:t>Projekt med kvantitativ utvärdering med fyra års mellanrum. Eftersom livstiden för böcker inom Humaniora är lång krävs längre perspektiv.</a:t>
            </a:r>
          </a:p>
          <a:p>
            <a:r>
              <a:rPr lang="sv-SE" sz="2800" dirty="0">
                <a:latin typeface="Georgia" panose="02040502050405020303" pitchFamily="18" charset="0"/>
              </a:rPr>
              <a:t>Första undersökningen gjord 2019-2022. </a:t>
            </a:r>
          </a:p>
          <a:p>
            <a:r>
              <a:rPr lang="sv-SE" sz="2800" dirty="0" err="1">
                <a:latin typeface="Georgia" panose="02040502050405020303" pitchFamily="18" charset="0"/>
              </a:rPr>
              <a:t>KOHA:s</a:t>
            </a:r>
            <a:r>
              <a:rPr lang="sv-SE" sz="2800" dirty="0">
                <a:latin typeface="Georgia" panose="02040502050405020303" pitchFamily="18" charset="0"/>
              </a:rPr>
              <a:t> förvärvsmodul för statistik</a:t>
            </a:r>
            <a:endParaRPr lang="sv-SE" sz="9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sv-SE" sz="28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sv-SE" sz="28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sv-SE" sz="2800" dirty="0">
              <a:latin typeface="Georgia" panose="02040502050405020303" pitchFamily="18" charset="0"/>
            </a:endParaRPr>
          </a:p>
          <a:p>
            <a:endParaRPr lang="sv-SE" sz="2800" dirty="0">
              <a:latin typeface="Georgia" panose="02040502050405020303" pitchFamily="18" charset="0"/>
            </a:endParaRPr>
          </a:p>
          <a:p>
            <a:endParaRPr lang="sv-SE" sz="2800" dirty="0">
              <a:latin typeface="Georgia" panose="02040502050405020303" pitchFamily="18" charset="0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44021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504813F-6EE8-D6AB-2833-BC8A67A0D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000" y="359999"/>
            <a:ext cx="8820000" cy="983026"/>
          </a:xfrm>
        </p:spPr>
        <p:txBody>
          <a:bodyPr>
            <a:normAutofit/>
          </a:bodyPr>
          <a:lstStyle/>
          <a:p>
            <a:r>
              <a:rPr lang="sv-SE" sz="3200" dirty="0">
                <a:latin typeface="Georgia" panose="02040502050405020303" pitchFamily="18" charset="0"/>
              </a:rPr>
              <a:t>Fördelning per kategori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DA7CDD6-2D78-FB6A-16B1-6CE11BDA53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4160030"/>
              </p:ext>
            </p:extLst>
          </p:nvPr>
        </p:nvGraphicFramePr>
        <p:xfrm>
          <a:off x="2113886" y="1428750"/>
          <a:ext cx="8517719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43857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E91D08-6E2B-E32A-1642-86FEA32CB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>
              <a:latin typeface="Georgia" panose="02040502050405020303" pitchFamily="18" charset="0"/>
            </a:endParaRPr>
          </a:p>
        </p:txBody>
      </p:sp>
      <p:graphicFrame>
        <p:nvGraphicFramePr>
          <p:cNvPr id="6" name="Platshållare för innehåll 5">
            <a:extLst>
              <a:ext uri="{FF2B5EF4-FFF2-40B4-BE49-F238E27FC236}">
                <a16:creationId xmlns:a16="http://schemas.microsoft.com/office/drawing/2014/main" id="{663E0D5D-B200-D2E1-2310-8E1D001295C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371600" y="1083212"/>
          <a:ext cx="9601200" cy="4784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88701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F06F99-A25E-CEC9-5952-57CDD4FFB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9212" y="363206"/>
            <a:ext cx="9553575" cy="1028700"/>
          </a:xfrm>
        </p:spPr>
        <p:txBody>
          <a:bodyPr>
            <a:normAutofit fontScale="90000"/>
          </a:bodyPr>
          <a:lstStyle/>
          <a:p>
            <a:br>
              <a:rPr lang="sv-SE" sz="2800" dirty="0">
                <a:latin typeface="Georgia" panose="02040502050405020303" pitchFamily="18" charset="0"/>
              </a:rPr>
            </a:br>
            <a:br>
              <a:rPr lang="sv-SE" sz="2800" dirty="0">
                <a:latin typeface="Georgia" panose="02040502050405020303" pitchFamily="18" charset="0"/>
              </a:rPr>
            </a:br>
            <a:br>
              <a:rPr lang="sv-SE" sz="2800" dirty="0">
                <a:latin typeface="Georgia" panose="02040502050405020303" pitchFamily="18" charset="0"/>
              </a:rPr>
            </a:br>
            <a:r>
              <a:rPr lang="sv-SE" sz="3600" dirty="0">
                <a:latin typeface="Georgia" panose="02040502050405020303" pitchFamily="18" charset="0"/>
              </a:rPr>
              <a:t>Medelvärde: antal utlån per titel och år</a:t>
            </a:r>
            <a:br>
              <a:rPr lang="sv-SE" sz="2800" dirty="0">
                <a:latin typeface="Georgia" panose="02040502050405020303" pitchFamily="18" charset="0"/>
              </a:rPr>
            </a:br>
            <a:endParaRPr lang="sv-SE" sz="2800" dirty="0">
              <a:latin typeface="Georgia" panose="02040502050405020303" pitchFamily="18" charset="0"/>
            </a:endParaRP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279CF7F-A5DF-43F9-9732-192FF0D17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4822" y="1965159"/>
            <a:ext cx="9821778" cy="1636294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			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5D3C818-BFB1-726E-19E3-F8E991286E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4034581"/>
              </p:ext>
            </p:extLst>
          </p:nvPr>
        </p:nvGraphicFramePr>
        <p:xfrm>
          <a:off x="3425769" y="818653"/>
          <a:ext cx="5838825" cy="4952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58255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Platshållare för innehåll 5">
            <a:extLst>
              <a:ext uri="{FF2B5EF4-FFF2-40B4-BE49-F238E27FC236}">
                <a16:creationId xmlns:a16="http://schemas.microsoft.com/office/drawing/2014/main" id="{6EEA23A5-A1DD-D392-3411-F4F33BB7F32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17071" y="1137367"/>
          <a:ext cx="3373576" cy="3237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1B3CE06E-F5A3-7D58-CDD2-613D1EF1B30A}"/>
              </a:ext>
            </a:extLst>
          </p:cNvPr>
          <p:cNvGraphicFramePr/>
          <p:nvPr/>
        </p:nvGraphicFramePr>
        <p:xfrm>
          <a:off x="4065187" y="1137367"/>
          <a:ext cx="4061625" cy="4244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ruta 9">
            <a:extLst>
              <a:ext uri="{FF2B5EF4-FFF2-40B4-BE49-F238E27FC236}">
                <a16:creationId xmlns:a16="http://schemas.microsoft.com/office/drawing/2014/main" id="{AA59F378-08C7-C002-11C1-5E7357DA6199}"/>
              </a:ext>
            </a:extLst>
          </p:cNvPr>
          <p:cNvSpPr txBox="1"/>
          <p:nvPr/>
        </p:nvSpPr>
        <p:spPr>
          <a:xfrm>
            <a:off x="1132209" y="4887059"/>
            <a:ext cx="2115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Medelvärde antal utlån 1,15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7BC52EC-2C9E-58BD-66B7-C792640CD142}"/>
              </a:ext>
            </a:extLst>
          </p:cNvPr>
          <p:cNvSpPr txBox="1"/>
          <p:nvPr/>
        </p:nvSpPr>
        <p:spPr>
          <a:xfrm>
            <a:off x="5234672" y="4851718"/>
            <a:ext cx="2349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Medelvärde antal utlån 1,79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41353B5-40FA-9354-8C5F-19BC3EA75FA2}"/>
              </a:ext>
            </a:extLst>
          </p:cNvPr>
          <p:cNvGraphicFramePr/>
          <p:nvPr/>
        </p:nvGraphicFramePr>
        <p:xfrm>
          <a:off x="7547212" y="232013"/>
          <a:ext cx="4571059" cy="5114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ruta 6">
            <a:extLst>
              <a:ext uri="{FF2B5EF4-FFF2-40B4-BE49-F238E27FC236}">
                <a16:creationId xmlns:a16="http://schemas.microsoft.com/office/drawing/2014/main" id="{1EF010CB-4211-1C84-C656-3C1C2B3EA7AC}"/>
              </a:ext>
            </a:extLst>
          </p:cNvPr>
          <p:cNvSpPr txBox="1"/>
          <p:nvPr/>
        </p:nvSpPr>
        <p:spPr>
          <a:xfrm>
            <a:off x="9000500" y="4775933"/>
            <a:ext cx="2349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Medelvärde antal utlån 1,93</a:t>
            </a:r>
          </a:p>
        </p:txBody>
      </p:sp>
    </p:spTree>
    <p:extLst>
      <p:ext uri="{BB962C8B-B14F-4D97-AF65-F5344CB8AC3E}">
        <p14:creationId xmlns:p14="http://schemas.microsoft.com/office/powerpoint/2010/main" val="4079530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2DB5027-8EA0-C119-F3CD-2D7F94ED4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74032"/>
          </a:xfrm>
        </p:spPr>
        <p:txBody>
          <a:bodyPr>
            <a:normAutofit fontScale="90000"/>
          </a:bodyPr>
          <a:lstStyle/>
          <a:p>
            <a:r>
              <a:rPr lang="sv-SE" sz="3600" dirty="0">
                <a:latin typeface="Georgia" panose="02040502050405020303" pitchFamily="18" charset="0"/>
              </a:rPr>
              <a:t>Summering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E9D0075-9D67-4F13-A9C1-D004F1286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72653"/>
            <a:ext cx="9601200" cy="4094747"/>
          </a:xfrm>
        </p:spPr>
        <p:txBody>
          <a:bodyPr>
            <a:normAutofit/>
          </a:bodyPr>
          <a:lstStyle/>
          <a:p>
            <a:r>
              <a:rPr lang="sv-SE" sz="2800" dirty="0">
                <a:latin typeface="Georgia" panose="02040502050405020303" pitchFamily="18" charset="0"/>
              </a:rPr>
              <a:t>Svårt att dra definitiva slutsatser så tidigt i projektet.</a:t>
            </a:r>
          </a:p>
          <a:p>
            <a:r>
              <a:rPr lang="sv-SE" sz="2800" dirty="0">
                <a:latin typeface="Georgia" panose="02040502050405020303" pitchFamily="18" charset="0"/>
              </a:rPr>
              <a:t>Identifiera kategorier med väldigt lågt utlån. </a:t>
            </a:r>
          </a:p>
          <a:p>
            <a:r>
              <a:rPr lang="sv-SE" sz="2800" dirty="0">
                <a:latin typeface="Georgia" panose="02040502050405020303" pitchFamily="18" charset="0"/>
              </a:rPr>
              <a:t>Så småningom ett verktyg i förvärvsarbetet.</a:t>
            </a:r>
          </a:p>
          <a:p>
            <a:r>
              <a:rPr lang="sv-SE" sz="2800">
                <a:latin typeface="Georgia" panose="02040502050405020303" pitchFamily="18" charset="0"/>
              </a:rPr>
              <a:t>Mål</a:t>
            </a:r>
            <a:r>
              <a:rPr lang="sv-SE" sz="2800" dirty="0">
                <a:latin typeface="Georgia" panose="02040502050405020303" pitchFamily="18" charset="0"/>
              </a:rPr>
              <a:t>: skapa ett förvärv med bättre precision och ge bättre förutsättningar för ämnesbibliotekarierna.</a:t>
            </a:r>
          </a:p>
          <a:p>
            <a:endParaRPr lang="sv-SE" sz="900" dirty="0">
              <a:latin typeface="Georgia" panose="02040502050405020303" pitchFamily="18" charset="0"/>
            </a:endParaRPr>
          </a:p>
          <a:p>
            <a:endParaRPr lang="sv-SE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118785"/>
      </p:ext>
    </p:extLst>
  </p:cSld>
  <p:clrMapOvr>
    <a:masterClrMapping/>
  </p:clrMapOvr>
</p:sld>
</file>

<file path=ppt/theme/theme1.xml><?xml version="1.0" encoding="utf-8"?>
<a:theme xmlns:a="http://schemas.openxmlformats.org/drawingml/2006/main" name="LUnd">
  <a:themeElements>
    <a:clrScheme name="LU_2017-03-02">
      <a:dk1>
        <a:srgbClr val="000000"/>
      </a:dk1>
      <a:lt1>
        <a:srgbClr val="FFFFFF"/>
      </a:lt1>
      <a:dk2>
        <a:srgbClr val="2F2B28"/>
      </a:dk2>
      <a:lt2>
        <a:srgbClr val="D0CCB6"/>
      </a:lt2>
      <a:accent1>
        <a:srgbClr val="894E11"/>
      </a:accent1>
      <a:accent2>
        <a:srgbClr val="E3B6BB"/>
      </a:accent2>
      <a:accent3>
        <a:srgbClr val="ABC9D4"/>
      </a:accent3>
      <a:accent4>
        <a:srgbClr val="9EC0AA"/>
      </a:accent4>
      <a:accent5>
        <a:srgbClr val="D0CCB6"/>
      </a:accent5>
      <a:accent6>
        <a:srgbClr val="B1AA9F"/>
      </a:accent6>
      <a:hlink>
        <a:srgbClr val="00006D"/>
      </a:hlink>
      <a:folHlink>
        <a:srgbClr val="894E1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LUnd" id="{8D9602D5-91B9-48C4-887A-24E51F398DEF}" vid="{91823431-B8F6-4DE3-B5E4-492EF3A24DC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</TotalTime>
  <Words>151</Words>
  <Application>Microsoft Office PowerPoint</Application>
  <PresentationFormat>Bredbild</PresentationFormat>
  <Paragraphs>34</Paragraphs>
  <Slides>7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5" baseType="lpstr">
      <vt:lpstr>Aptos</vt:lpstr>
      <vt:lpstr>Arial</vt:lpstr>
      <vt:lpstr>Calibri</vt:lpstr>
      <vt:lpstr>Georgia</vt:lpstr>
      <vt:lpstr>Helvetica Light</vt:lpstr>
      <vt:lpstr>Systemtypsnitt</vt:lpstr>
      <vt:lpstr>Times New Roman</vt:lpstr>
      <vt:lpstr>LUnd</vt:lpstr>
      <vt:lpstr>    </vt:lpstr>
      <vt:lpstr>Bakgrund och syfte</vt:lpstr>
      <vt:lpstr>Fördelning per kategori</vt:lpstr>
      <vt:lpstr>PowerPoint-presentation</vt:lpstr>
      <vt:lpstr>   Medelvärde: antal utlån per titel och år </vt:lpstr>
      <vt:lpstr>PowerPoint-presentation</vt:lpstr>
      <vt:lpstr>Summering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Kristina Nilsson</dc:creator>
  <cp:lastModifiedBy>Kristina Nilsson</cp:lastModifiedBy>
  <cp:revision>7</cp:revision>
  <cp:lastPrinted>2025-05-15T07:59:11Z</cp:lastPrinted>
  <dcterms:created xsi:type="dcterms:W3CDTF">2025-05-12T12:42:00Z</dcterms:created>
  <dcterms:modified xsi:type="dcterms:W3CDTF">2025-05-15T08:57:16Z</dcterms:modified>
</cp:coreProperties>
</file>