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7" roundtripDataSignature="AMtx7mhDIvPROW2pEN2Xlaf3/8ssz9AtK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3" name="Google Shape;83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2df83f65aa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9" name="Google Shape;89;g2df83f65aa5_0_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6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6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5" name="Google Shape;15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/>
          <p:nvPr>
            <p:ph type="title"/>
          </p:nvPr>
        </p:nvSpPr>
        <p:spPr>
          <a:xfrm>
            <a:off x="838200" y="365125"/>
            <a:ext cx="8792817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5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" name="Google Shape;72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6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" name="Google Shape;78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7"/>
          <p:cNvSpPr txBox="1"/>
          <p:nvPr>
            <p:ph type="title"/>
          </p:nvPr>
        </p:nvSpPr>
        <p:spPr>
          <a:xfrm>
            <a:off x="838200" y="365125"/>
            <a:ext cx="8792817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7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1" name="Google Shape;21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8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8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7" name="Google Shape;27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9"/>
          <p:cNvSpPr txBox="1"/>
          <p:nvPr>
            <p:ph type="title"/>
          </p:nvPr>
        </p:nvSpPr>
        <p:spPr>
          <a:xfrm>
            <a:off x="838200" y="365125"/>
            <a:ext cx="8792817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9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9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" name="Google Shape;34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0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0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0" name="Google Shape;40;p10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1" name="Google Shape;41;p10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2" name="Google Shape;42;p10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3" name="Google Shape;43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/>
          <p:nvPr>
            <p:ph type="title"/>
          </p:nvPr>
        </p:nvSpPr>
        <p:spPr>
          <a:xfrm>
            <a:off x="838200" y="365125"/>
            <a:ext cx="8792817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3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8" name="Google Shape;58;p13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9" name="Google Shape;59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4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5" name="Google Shape;65;p14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6" name="Google Shape;66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5"/>
          <p:cNvSpPr txBox="1"/>
          <p:nvPr>
            <p:ph type="title"/>
          </p:nvPr>
        </p:nvSpPr>
        <p:spPr>
          <a:xfrm>
            <a:off x="838200" y="365125"/>
            <a:ext cx="8792817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Google Shape;10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1" name="Google Shape;11;p5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10058400" y="365125"/>
            <a:ext cx="1446143" cy="563751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1" Type="http://schemas.openxmlformats.org/officeDocument/2006/relationships/hyperlink" Target="https://drive.google.com/drive/folders/1I20ilQtuZjru1nEIUGjFjUSEh0XeO4Hr" TargetMode="External"/><Relationship Id="rId10" Type="http://schemas.openxmlformats.org/officeDocument/2006/relationships/hyperlink" Target="https://docs.google.com/spreadsheets/d/1TqFqZDyNDFuSfswzSjWs-N09bLEkYMytZ8hNoDvCeeQ/edit?gid=1178555096#gid=1178555096" TargetMode="External"/><Relationship Id="rId12" Type="http://schemas.openxmlformats.org/officeDocument/2006/relationships/hyperlink" Target="https://docs.google.com/document/d/1WY5QqnMGUh-TrH48uekMRmS4Nb_kvUS63_YxOz9bew8/edit?tab=t.0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docs.google.com/spreadsheets/d/1TqFqZDyNDFuSfswzSjWs-N09bLEkYMytZ8hNoDvCeeQ/edit?gid=1178555096#gid=1178555096" TargetMode="External"/><Relationship Id="rId4" Type="http://schemas.openxmlformats.org/officeDocument/2006/relationships/hyperlink" Target="https://docs.google.com/document/d/191Qf7RgJDA9LaTxcv9iU9-EOdh_7pCQd/edit" TargetMode="External"/><Relationship Id="rId9" Type="http://schemas.openxmlformats.org/officeDocument/2006/relationships/hyperlink" Target="https://drive.google.com/drive/folders/1WMjBJQIk2iaT-uOCDXS-nDipSVMeY0mU" TargetMode="External"/><Relationship Id="rId5" Type="http://schemas.openxmlformats.org/officeDocument/2006/relationships/hyperlink" Target="https://docs.google.com/document/d/19HGyp7QZfCtBNLpvs7pKpmAcnKpwEkU1DvcAFZyMNA8/edit?tab=t.0#heading=h.u3n2mei68uoc" TargetMode="External"/><Relationship Id="rId6" Type="http://schemas.openxmlformats.org/officeDocument/2006/relationships/hyperlink" Target="https://drive.google.com/drive/folders/1SQZBhd1YwPsqM4Q1G2CVbDcpeLmPeNPf" TargetMode="External"/><Relationship Id="rId7" Type="http://schemas.openxmlformats.org/officeDocument/2006/relationships/hyperlink" Target="https://drive.google.com/file/d/1b7AT9oYUDbcF5C-sKmbWIe7NV2PruLE1/view?usp=drive_link" TargetMode="External"/><Relationship Id="rId8" Type="http://schemas.openxmlformats.org/officeDocument/2006/relationships/hyperlink" Target="https://drive.google.com/file/d/1mRuR2I4WKR_T-6F1JqL5r9rWIkdJzIeK/view?usp=drive_link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 cap="flat" cmpd="sng" w="12700">
            <a:solidFill>
              <a:srgbClr val="52328E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6" name="Google Shape;86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748240" y="2057399"/>
            <a:ext cx="6480242" cy="252619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df83f65aa5_0_0"/>
          <p:cNvSpPr txBox="1"/>
          <p:nvPr>
            <p:ph type="title"/>
          </p:nvPr>
        </p:nvSpPr>
        <p:spPr>
          <a:xfrm>
            <a:off x="367775" y="0"/>
            <a:ext cx="9338700" cy="100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Arial"/>
              <a:buNone/>
            </a:pPr>
            <a:r>
              <a:rPr lang="en-US" sz="3900"/>
              <a:t>WP5 Updates-24/01/2025 </a:t>
            </a:r>
            <a:endParaRPr sz="3900"/>
          </a:p>
        </p:txBody>
      </p:sp>
      <p:sp>
        <p:nvSpPr>
          <p:cNvPr id="92" name="Google Shape;92;g2df83f65aa5_0_0"/>
          <p:cNvSpPr txBox="1"/>
          <p:nvPr>
            <p:ph idx="1" type="body"/>
          </p:nvPr>
        </p:nvSpPr>
        <p:spPr>
          <a:xfrm>
            <a:off x="210625" y="755550"/>
            <a:ext cx="11755500" cy="5840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1" lang="en-US" sz="1800">
                <a:solidFill>
                  <a:schemeClr val="dk1"/>
                </a:solidFill>
                <a:highlight>
                  <a:srgbClr val="D9EAD3"/>
                </a:highlight>
              </a:rPr>
              <a:t>Work done/in progres</a:t>
            </a:r>
            <a:endParaRPr b="1" sz="1800">
              <a:solidFill>
                <a:schemeClr val="dk1"/>
              </a:solidFill>
              <a:highlight>
                <a:srgbClr val="D9EAD3"/>
              </a:highlight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en-US" sz="1800">
                <a:solidFill>
                  <a:schemeClr val="dk1"/>
                </a:solidFill>
              </a:rPr>
              <a:t>27 </a:t>
            </a:r>
            <a:r>
              <a:rPr lang="en-US" sz="1800">
                <a:solidFill>
                  <a:schemeClr val="dk1"/>
                </a:solidFill>
              </a:rPr>
              <a:t>entries</a:t>
            </a:r>
            <a:r>
              <a:rPr lang="en-US" sz="1800">
                <a:solidFill>
                  <a:schemeClr val="dk1"/>
                </a:solidFill>
              </a:rPr>
              <a:t> in the </a:t>
            </a:r>
            <a:r>
              <a:rPr lang="en-US" sz="1800" u="sng">
                <a:solidFill>
                  <a:schemeClr val="hlink"/>
                </a:solidFill>
                <a:hlinkClick r:id="rId3"/>
              </a:rPr>
              <a:t>School Interventions Plan </a:t>
            </a:r>
            <a:r>
              <a:rPr lang="en-US" sz="1800">
                <a:solidFill>
                  <a:schemeClr val="dk1"/>
                </a:solidFill>
              </a:rPr>
              <a:t>in total: 2 interventions are completed, 5 are in progress and 5 are planned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en-US" sz="1800">
                <a:solidFill>
                  <a:schemeClr val="dk1"/>
                </a:solidFill>
              </a:rPr>
              <a:t>New version of the AP, you can find it </a:t>
            </a:r>
            <a:r>
              <a:rPr lang="en-US" sz="1800" u="sng">
                <a:solidFill>
                  <a:schemeClr val="hlink"/>
                </a:solidFill>
                <a:hlinkClick r:id="rId4"/>
              </a:rPr>
              <a:t>here</a:t>
            </a:r>
            <a:r>
              <a:rPr lang="en-US" sz="1800">
                <a:solidFill>
                  <a:schemeClr val="dk1"/>
                </a:solidFill>
              </a:rPr>
              <a:t> (WP5 folder) 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en-US" sz="1800">
                <a:solidFill>
                  <a:schemeClr val="dk1"/>
                </a:solidFill>
              </a:rPr>
              <a:t>Alignment of the NQuire and word versions of the AP, </a:t>
            </a:r>
            <a:r>
              <a:rPr b="1" lang="en-US" sz="1800">
                <a:solidFill>
                  <a:schemeClr val="accent6"/>
                </a:solidFill>
              </a:rPr>
              <a:t>DONE</a:t>
            </a:r>
            <a:endParaRPr sz="1800">
              <a:solidFill>
                <a:schemeClr val="accent6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lang="en-US" sz="1800">
                <a:solidFill>
                  <a:schemeClr val="dk1"/>
                </a:solidFill>
                <a:highlight>
                  <a:srgbClr val="D0E0E3"/>
                </a:highlight>
              </a:rPr>
              <a:t>Interdependent</a:t>
            </a:r>
            <a:r>
              <a:rPr b="1" lang="en-US" sz="1800">
                <a:solidFill>
                  <a:schemeClr val="dk1"/>
                </a:solidFill>
                <a:highlight>
                  <a:srgbClr val="D0E0E3"/>
                </a:highlight>
              </a:rPr>
              <a:t> tasks</a:t>
            </a:r>
            <a:endParaRPr b="1" sz="1800">
              <a:solidFill>
                <a:schemeClr val="dk1"/>
              </a:solidFill>
              <a:highlight>
                <a:srgbClr val="D0E0E3"/>
              </a:highlight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-US" sz="1800">
                <a:solidFill>
                  <a:schemeClr val="dk1"/>
                </a:solidFill>
              </a:rPr>
              <a:t>WP2: Open event with SIMPLE, stakeholders consultancy 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-US" sz="1800">
                <a:solidFill>
                  <a:schemeClr val="dk1"/>
                </a:solidFill>
              </a:rPr>
              <a:t>WP4: </a:t>
            </a:r>
            <a:r>
              <a:rPr lang="en-US" sz="1800">
                <a:solidFill>
                  <a:schemeClr val="dk1"/>
                </a:solidFill>
              </a:rPr>
              <a:t>3 tiers of technology defined </a:t>
            </a:r>
            <a:r>
              <a:rPr lang="en-US" sz="1800" u="sng">
                <a:solidFill>
                  <a:schemeClr val="hlink"/>
                </a:solidFill>
                <a:hlinkClick r:id="rId5"/>
              </a:rPr>
              <a:t>here</a:t>
            </a:r>
            <a:r>
              <a:rPr lang="en-US" sz="1800">
                <a:solidFill>
                  <a:schemeClr val="dk1"/>
                </a:solidFill>
              </a:rPr>
              <a:t> (folder)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en-US" sz="1800">
                <a:solidFill>
                  <a:schemeClr val="dk1"/>
                </a:solidFill>
              </a:rPr>
              <a:t>WP3: Examples for ChoiCo games with maps </a:t>
            </a:r>
            <a:r>
              <a:rPr lang="en-US" sz="1800" u="sng">
                <a:solidFill>
                  <a:schemeClr val="hlink"/>
                </a:solidFill>
                <a:hlinkClick r:id="rId6"/>
              </a:rPr>
              <a:t>here</a:t>
            </a:r>
            <a:r>
              <a:rPr lang="en-US" sz="1800">
                <a:solidFill>
                  <a:schemeClr val="dk1"/>
                </a:solidFill>
              </a:rPr>
              <a:t> and mini-videos regarding </a:t>
            </a:r>
            <a:r>
              <a:rPr lang="en-US" sz="1800" u="sng">
                <a:solidFill>
                  <a:schemeClr val="hlink"/>
                </a:solidFill>
                <a:hlinkClick r:id="rId7"/>
              </a:rPr>
              <a:t>air quality functionality</a:t>
            </a:r>
            <a:r>
              <a:rPr lang="en-US" sz="1800">
                <a:solidFill>
                  <a:schemeClr val="dk1"/>
                </a:solidFill>
              </a:rPr>
              <a:t> and play mode demonstration with </a:t>
            </a:r>
            <a:r>
              <a:rPr lang="en-US" sz="1800" u="sng">
                <a:solidFill>
                  <a:schemeClr val="hlink"/>
                </a:solidFill>
                <a:hlinkClick r:id="rId8"/>
              </a:rPr>
              <a:t>Food Choices in Athens</a:t>
            </a:r>
            <a:r>
              <a:rPr lang="en-US" sz="1800">
                <a:solidFill>
                  <a:schemeClr val="dk1"/>
                </a:solidFill>
              </a:rPr>
              <a:t> game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en-US" sz="1800">
                <a:solidFill>
                  <a:schemeClr val="dk1"/>
                </a:solidFill>
              </a:rPr>
              <a:t>WP7: Y3 Consent forms and surveys can be found in </a:t>
            </a:r>
            <a:r>
              <a:rPr lang="en-US" sz="1800" u="sng">
                <a:solidFill>
                  <a:schemeClr val="hlink"/>
                </a:solidFill>
                <a:hlinkClick r:id="rId9"/>
              </a:rPr>
              <a:t>folder Activity Plans Y3- Useful for Data Collection</a:t>
            </a:r>
            <a:r>
              <a:rPr lang="en-US" sz="1800">
                <a:solidFill>
                  <a:schemeClr val="dk1"/>
                </a:solidFill>
              </a:rPr>
              <a:t>. 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1" lang="en-US" sz="1800">
                <a:solidFill>
                  <a:schemeClr val="dk1"/>
                </a:solidFill>
                <a:highlight>
                  <a:srgbClr val="E06666"/>
                </a:highlight>
              </a:rPr>
              <a:t>Reminder</a:t>
            </a:r>
            <a:r>
              <a:rPr lang="en-US" sz="1800">
                <a:solidFill>
                  <a:schemeClr val="dk1"/>
                </a:solidFill>
                <a:highlight>
                  <a:srgbClr val="E06666"/>
                </a:highlight>
              </a:rPr>
              <a:t>:</a:t>
            </a:r>
            <a:r>
              <a:rPr lang="en-US" sz="1800">
                <a:solidFill>
                  <a:schemeClr val="dk1"/>
                </a:solidFill>
              </a:rPr>
              <a:t> 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-US" sz="1800">
                <a:solidFill>
                  <a:schemeClr val="dk1"/>
                </a:solidFill>
              </a:rPr>
              <a:t>Do not forget to update the </a:t>
            </a:r>
            <a:r>
              <a:rPr lang="en-US" sz="1800" u="sng">
                <a:solidFill>
                  <a:schemeClr val="hlink"/>
                </a:solidFill>
                <a:hlinkClick r:id="rId10"/>
              </a:rPr>
              <a:t>School Interventions Excel</a:t>
            </a:r>
            <a:r>
              <a:rPr lang="en-US" sz="1800">
                <a:solidFill>
                  <a:schemeClr val="dk1"/>
                </a:solidFill>
              </a:rPr>
              <a:t>  </a:t>
            </a:r>
            <a:endParaRPr b="1" sz="1800">
              <a:solidFill>
                <a:schemeClr val="accent2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-US" sz="1800">
                <a:solidFill>
                  <a:schemeClr val="dk1"/>
                </a:solidFill>
              </a:rPr>
              <a:t>Upload your activity plans </a:t>
            </a:r>
            <a:r>
              <a:rPr lang="en-US" sz="1800" u="sng">
                <a:solidFill>
                  <a:schemeClr val="hlink"/>
                </a:solidFill>
                <a:hlinkClick r:id="rId11"/>
              </a:rPr>
              <a:t>here </a:t>
            </a:r>
            <a:r>
              <a:rPr b="1" lang="en-US" sz="1800">
                <a:solidFill>
                  <a:schemeClr val="accent2"/>
                </a:solidFill>
              </a:rPr>
              <a:t>at least 10 days after the start date of the intervention</a:t>
            </a:r>
            <a:endParaRPr b="1" sz="1800">
              <a:solidFill>
                <a:schemeClr val="accent2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1" lang="en-US" sz="1800">
                <a:solidFill>
                  <a:schemeClr val="dk1"/>
                </a:solidFill>
                <a:highlight>
                  <a:srgbClr val="F9CB9C"/>
                </a:highlight>
              </a:rPr>
              <a:t>To Dos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en-US" sz="1800">
                <a:solidFill>
                  <a:schemeClr val="dk1"/>
                </a:solidFill>
              </a:rPr>
              <a:t>Network of </a:t>
            </a:r>
            <a:r>
              <a:rPr lang="en-US" sz="1800">
                <a:solidFill>
                  <a:schemeClr val="dk1"/>
                </a:solidFill>
              </a:rPr>
              <a:t>schools: Create a</a:t>
            </a:r>
            <a:r>
              <a:rPr lang="en-US" sz="1800">
                <a:solidFill>
                  <a:schemeClr val="dk1"/>
                </a:solidFill>
              </a:rPr>
              <a:t> social teacher group (google classroom ? other ?)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en-US" sz="1800">
                <a:solidFill>
                  <a:schemeClr val="dk1"/>
                </a:solidFill>
              </a:rPr>
              <a:t>Fill in </a:t>
            </a:r>
            <a:r>
              <a:rPr lang="en-US" sz="1800" u="sng">
                <a:solidFill>
                  <a:schemeClr val="hlink"/>
                </a:solidFill>
                <a:hlinkClick r:id="rId12"/>
              </a:rPr>
              <a:t>Suggestions for the meeting in Athens</a:t>
            </a:r>
            <a:r>
              <a:rPr lang="en-US" sz="1800">
                <a:solidFill>
                  <a:schemeClr val="dk1"/>
                </a:solidFill>
              </a:rPr>
              <a:t>, contact us in case you need an invitation letter.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4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ExtenDT2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7145C3"/>
      </a:accent1>
      <a:accent2>
        <a:srgbClr val="D32C00"/>
      </a:accent2>
      <a:accent3>
        <a:srgbClr val="A5A5A5"/>
      </a:accent3>
      <a:accent4>
        <a:srgbClr val="FECF00"/>
      </a:accent4>
      <a:accent5>
        <a:srgbClr val="1E4B9B"/>
      </a:accent5>
      <a:accent6>
        <a:srgbClr val="3C7963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